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1" r:id="rId9"/>
    <p:sldId id="276" r:id="rId10"/>
    <p:sldId id="263" r:id="rId11"/>
    <p:sldId id="267" r:id="rId12"/>
    <p:sldId id="268" r:id="rId13"/>
    <p:sldId id="264" r:id="rId14"/>
    <p:sldId id="269" r:id="rId15"/>
    <p:sldId id="271" r:id="rId16"/>
    <p:sldId id="274" r:id="rId17"/>
    <p:sldId id="272" r:id="rId18"/>
    <p:sldId id="265" r:id="rId19"/>
    <p:sldId id="273" r:id="rId20"/>
    <p:sldId id="270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4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AF8DADD-B7B8-4DC3-8DD7-A474DBBF03A1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658D212-7556-472C-A67A-88D4ACA7C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DADD-B7B8-4DC3-8DD7-A474DBBF03A1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D212-7556-472C-A67A-88D4ACA7C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DADD-B7B8-4DC3-8DD7-A474DBBF03A1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D212-7556-472C-A67A-88D4ACA7C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DADD-B7B8-4DC3-8DD7-A474DBBF03A1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D212-7556-472C-A67A-88D4ACA7C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DADD-B7B8-4DC3-8DD7-A474DBBF03A1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D212-7556-472C-A67A-88D4ACA7C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DADD-B7B8-4DC3-8DD7-A474DBBF03A1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D212-7556-472C-A67A-88D4ACA7C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F8DADD-B7B8-4DC3-8DD7-A474DBBF03A1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58D212-7556-472C-A67A-88D4ACA7CD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AF8DADD-B7B8-4DC3-8DD7-A474DBBF03A1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658D212-7556-472C-A67A-88D4ACA7C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DADD-B7B8-4DC3-8DD7-A474DBBF03A1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D212-7556-472C-A67A-88D4ACA7C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DADD-B7B8-4DC3-8DD7-A474DBBF03A1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D212-7556-472C-A67A-88D4ACA7C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DADD-B7B8-4DC3-8DD7-A474DBBF03A1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D212-7556-472C-A67A-88D4ACA7C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AF8DADD-B7B8-4DC3-8DD7-A474DBBF03A1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658D212-7556-472C-A67A-88D4ACA7C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alt-sector.net/uploads/posts/2011-04/1303895245_70_1280960.jpg"/>
          <p:cNvPicPr>
            <a:picLocks noChangeAspect="1" noChangeArrowheads="1"/>
          </p:cNvPicPr>
          <p:nvPr/>
        </p:nvPicPr>
        <p:blipFill>
          <a:blip r:embed="rId2" cstate="print">
            <a:lum bright="38000" contrast="58000"/>
          </a:blip>
          <a:srcRect l="53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2492896"/>
            <a:ext cx="5508104" cy="1470025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Organization</a:t>
            </a:r>
            <a:br>
              <a:rPr lang="en-US" dirty="0" smtClean="0"/>
            </a:br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Concert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Staff (FC)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4801720"/>
          </a:xfrm>
        </p:spPr>
        <p:txBody>
          <a:bodyPr/>
          <a:lstStyle/>
          <a:p>
            <a:r>
              <a:rPr lang="en-US" dirty="0" smtClean="0"/>
              <a:t>100 volunteers (ticket-control, cleaning) </a:t>
            </a:r>
          </a:p>
          <a:p>
            <a:r>
              <a:rPr lang="en-US" dirty="0" smtClean="0"/>
              <a:t>50 professionals (ticket-control, cleaning) – </a:t>
            </a:r>
            <a:r>
              <a:rPr lang="en-US" b="1" dirty="0" smtClean="0"/>
              <a:t>15 000 UAH</a:t>
            </a:r>
          </a:p>
          <a:p>
            <a:r>
              <a:rPr lang="en-US" dirty="0" smtClean="0"/>
              <a:t>100 Stewards – </a:t>
            </a:r>
            <a:r>
              <a:rPr lang="en-US" b="1" dirty="0" smtClean="0"/>
              <a:t>5000 UAH</a:t>
            </a:r>
            <a:endParaRPr lang="ru-RU" b="1" dirty="0"/>
          </a:p>
        </p:txBody>
      </p:sp>
      <p:pic>
        <p:nvPicPr>
          <p:cNvPr id="9218" name="Picture 2" descr="http://cdn.buzznet.com/assets/users4/kp415/default/maroon-5-concert-staff--large-msg-1096639935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4273470" cy="2880320"/>
          </a:xfrm>
          <a:prstGeom prst="rect">
            <a:avLst/>
          </a:prstGeom>
          <a:noFill/>
        </p:spPr>
      </p:pic>
      <p:pic>
        <p:nvPicPr>
          <p:cNvPr id="9220" name="Picture 4" descr="http://www.back2barracks.com/wp-content/uploads/2015/03/WEBSITE-PIC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3911413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/>
          <a:lstStyle/>
          <a:p>
            <a:pPr algn="ctr"/>
            <a:r>
              <a:rPr lang="en-US" b="1" dirty="0" smtClean="0"/>
              <a:t>Sponsorship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76872"/>
            <a:ext cx="8820472" cy="4464496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PrivatBank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ru-RU" dirty="0" err="1" smtClean="0"/>
              <a:t>ПриватБанк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Epicenter</a:t>
            </a:r>
            <a:r>
              <a:rPr lang="en-US" dirty="0" smtClean="0"/>
              <a:t> (</a:t>
            </a:r>
            <a:r>
              <a:rPr lang="uk-UA" dirty="0" smtClean="0"/>
              <a:t>Епіцентр</a:t>
            </a:r>
            <a:r>
              <a:rPr lang="en-US" dirty="0" smtClean="0"/>
              <a:t>)</a:t>
            </a:r>
          </a:p>
          <a:p>
            <a:r>
              <a:rPr lang="en-US" dirty="0" smtClean="0"/>
              <a:t>Epicenter  - </a:t>
            </a:r>
            <a:r>
              <a:rPr lang="en-US" b="1" dirty="0" smtClean="0"/>
              <a:t>137 000UAH </a:t>
            </a:r>
            <a:r>
              <a:rPr lang="en-US" dirty="0" smtClean="0"/>
              <a:t>for covering the cost of souvenirs.</a:t>
            </a:r>
          </a:p>
          <a:p>
            <a:r>
              <a:rPr lang="en-US" dirty="0" err="1" smtClean="0"/>
              <a:t>PrivatBank</a:t>
            </a:r>
            <a:r>
              <a:rPr lang="en-US" dirty="0" smtClean="0"/>
              <a:t> - </a:t>
            </a:r>
            <a:r>
              <a:rPr lang="en-US" b="1" dirty="0" smtClean="0"/>
              <a:t>200 000 UAH </a:t>
            </a:r>
            <a:r>
              <a:rPr lang="en-US" dirty="0" smtClean="0"/>
              <a:t>for partly covering advertising cost and for printing the tickets.</a:t>
            </a:r>
          </a:p>
          <a:p>
            <a:r>
              <a:rPr lang="en-US" dirty="0" smtClean="0"/>
              <a:t>As a sigh of gratitude we offer each sponsor: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 their advertisement broadcasting during the concert;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 20 VIP-tickets</a:t>
            </a:r>
            <a:endParaRPr lang="ru-RU" dirty="0"/>
          </a:p>
        </p:txBody>
      </p:sp>
      <p:pic>
        <p:nvPicPr>
          <p:cNvPr id="8194" name="Picture 2" descr="http://visitsochi.net/upload/resize_cache/iblock/70d/1700_900_1/70daff226b8b7f23fd95a7dfd11065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52736"/>
            <a:ext cx="3024336" cy="1981006"/>
          </a:xfrm>
          <a:prstGeom prst="rect">
            <a:avLst/>
          </a:prstGeom>
          <a:noFill/>
        </p:spPr>
      </p:pic>
      <p:pic>
        <p:nvPicPr>
          <p:cNvPr id="8196" name="Picture 4" descr="http://element.ua/upload/newsphotogalleryitems/9/91/image/234cb4ecfb083f8e334efb591ab24895_medium.jpg"/>
          <p:cNvPicPr>
            <a:picLocks noChangeAspect="1" noChangeArrowheads="1"/>
          </p:cNvPicPr>
          <p:nvPr/>
        </p:nvPicPr>
        <p:blipFill>
          <a:blip r:embed="rId3" cstate="print"/>
          <a:srcRect b="21091"/>
          <a:stretch>
            <a:fillRect/>
          </a:stretch>
        </p:blipFill>
        <p:spPr bwMode="auto">
          <a:xfrm>
            <a:off x="323528" y="476672"/>
            <a:ext cx="2736304" cy="18788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License (FC) and Crowd Control (FC)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25112"/>
          </a:xfrm>
        </p:spPr>
        <p:txBody>
          <a:bodyPr/>
          <a:lstStyle/>
          <a:p>
            <a:r>
              <a:rPr lang="en-US" dirty="0" smtClean="0"/>
              <a:t>According to the law of Ukraine, organization of concert is lawful without a license.</a:t>
            </a:r>
          </a:p>
          <a:p>
            <a:endParaRPr lang="en-US" dirty="0" smtClean="0"/>
          </a:p>
          <a:p>
            <a:r>
              <a:rPr lang="en-US" dirty="0" smtClean="0"/>
              <a:t>It is necessary to have Crowd Control Barriers: 20 120 people, budget 2 900 UAH per 1 000 attendees = </a:t>
            </a:r>
            <a:r>
              <a:rPr lang="en-US" b="1" dirty="0" smtClean="0"/>
              <a:t>60 900UAH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7170" name="AutoShape 2" descr="data:image/jpeg;base64,/9j/4AAQSkZJRgABAQAAAQABAAD/2wCEAAkGBxQTEhUUExQWFhUXFx8aGRgYGBkaGxwbHhkeGBocGh4cHCgiHB4lHR0dITEhJSsrLi4uFyAzODMsNygtLisBCgoKDg0OGhAQGiwkHBwsLCwsLCwsLCwsLCwsLCwsLCwsLCwsLCwsLCwsLCwsLCwsLCwsLCwsLCwsLCwsNywsN//AABEIAMIBAwMBIgACEQEDEQH/xAAcAAACAwEBAQEAAAAAAAAAAAADBAACBQEGBwj/xABHEAABAgQEAwUFBQYEBgEFAQABAhEAAyExBBJBUQUiYRNxgZGhBjKxwdEjQlJi8AcUM3KC4SSSovFDU3OywtKTFiVUY+IV/8QAGQEBAQEBAQEAAAAAAAAAAAAAAAECAwQF/8QAIxEBAQABBQACAgMBAAAAAAAAAAERAhIhMUEDUSJhExRSBP/aAAwDAQACEQMRAD8A+xYZBAD6CGwIp2gBgoMatc5pSOxxRaOxluRIkSJBUiRIjwHHjsBmLYgbmCZxaCZWiQvOx0tAdS0pHUgaP8KxnYf2lkLWhCSSVktTQa9xeBmO+1fGP3TDLnBObLpv3VHxjxvtr7RcRwkkzSmT2ebKSmY5SogkOMlLfi2jW/ani0pwgcuO2l5gKlu0ANO54DwaVgp8paZic0vGT1TUpWTWvI9XSSzgXq3SNM3t5GbjOMLRNxEnEITKlBXaBUyqcj5ixBLcpY6tHlpv7QOJzUlp60hKXJSBo1Sctnbzjd9tfalXD5uPwUmSlsQfeJolK0Mph941o5YNHhOEYwrl4hJApJJ8lD/2MJzelsmHt8N7X8Tk8PVi04hK0ieZShMTnU5qCCbJZg0d9jv2g8QxeKloXOSEqWlJSJaAlioJOjnzjvsvgFYjg09CUpXlxiFlKiwYM9e6PNfs/wAR/j5Ds4XJTT8pSnzYRMGI/TTRGiZhFTMG4iLw6WjuYRQz06qT5iBmfL/Gn/MIqDvFFzgN44ClncN3wOdipaUklQYXavoIcHKHFjaKnFA6QmrjGH3/ANKvpAzxXD/iP+VX0jc2/TF3fbQTiQIKmcDGLi/aPCS0Z1KYaOCH7nvGHN/aHghZafNX/rC4TmPdhUdj54f2m4XRT+CjHFftSw41/wBKvrGbpamv7fRI40fOB+1FCiyErUTYJlkv6wRPt1iFe7hcSe6QqG1d0+n0NokfPT7Y4z/8LFf/ABH6RyLtqZ/Tzg/afiN5Q7pZ+sdT+0qfXml1P/LP1hJPA5aRVOZiRzEmyXPu5dmg0nhspKhmlIKdRl7nqSSPvW2EaxGbXoMB7dT5kt2Sa3CCKbaw+v2/UkFSpaSwNApvjHk+F4cyzMlqIBQspBypDhlMXCXPu3MTiWKIQTnWzIPvKAZVDHOtx7KT+0vDqDFCgvK90M/Q5qjwjNH7RZxJKcK9GYKUfgmPH4mYqWU/aLA/ezLIzqqk2F+h6wriFrEuY0yY6Z+VxMX7rKpfcRqSJmvb4r9o89IDyEpOys4p0cCOSf2hTSkA/u6CwYKUsqtQslzHl8LN7WZjMIokjsROlAqUSlaJaVljpmdr7xjKw5lzkuPvJU+Y6kKFH2hiJX0eb7bLoSpPLXlkziLVumA4n2vWsKB7TmDFsORT+pYaPL46WkYhZzF+0JAdZup7W+UTiKECdMoHzk1zbv8AijO5raaxE2UwSuViVZbPlDPXWaYunHplLTNTInBWVLHtZaXCaBwOorv1hHjUyWJqswS7JJdJP3En8UUm9mv91CwnKQoW+6C5A2v6w3Yys054aM/jv7z2kwyCspWlRCp1jLqkAJl2cAtqTA0e16xVOHQGLuVLLG9eSL4YyTMmyJaZaE9mXIFC6C5O7OISncPlS3coUlnJCUl/O5jz/J/0WSY9ej4/gzbL4U9o+MNNQuZg5E1cxGZKyVnlzEByVBqi0JYHjICwlOEwiO0UEEplO4JF3Ne7pAvbzEEDDZCyVSmtpnJFBa8YnCJhKpfSem5rpHqmriPPZh6jifthiMItchAkp3CJYSlVElyP6m8IRwntvilKYGWmo92WjUt+GB+1WOyYickBBJMsuoimVALeL+keewAyqPMmrNUFqxMmI+mcbxuLkyu0/en5VFsiBZK1aIP4N9YqjG4gy0E4hZWtIIApUgU/gnfeFvbDFDschNezWbHVM1Ira5hPF41IlSGUnMMn8wYDR4zupiYamfFFKyMRNdIcArSxsKkCkU4anFqCjMxCuUOyJtg7OXT6dYNg1fZzK/dv4iMzF4rsylj7/Kbbg/KOmMsZej4fxBQ+znkTZSizlsydiSL3vpF8XwKbIzLTOllKagrCgWU4TYEHY90Y2cHWN7H4rPgZRJ5krCCdwUk7fk9YtkJWEjieLzB1SykX690X/wD92dLSpczLlS7Vckn3Ra2p7ooFfqsMYHA9tOkpIdKVZ1DdrfKJsxykuWRjOF4txPnoQtS2yBagWcOBks/oItIRifvEp/kKQPJhHrvatJWrDos83/xMZnFpXYpdyagbXLRnbNXdatw5Lwkw2nzLa10Ox6bRTj2FlqQkqFU9opgkuWCXt/KYvgcY7EagEfrxi+NmkTJWW+VTd5UpMW6ZJwzNVryxx0pC0qQlWZIYEGwqYJJ9plpByqmJzXZRB8SIPw/iGaWkEAlzcDoNRDsub+UeUcf62ed1W6/0zf8A6onazJj/APUX9Y7HueE4ZCpSCUJJI/CNz0iRn+Cf6TdWVOWMpBdyDtdZb5wripw5r/f22n/QekFmrVnNmzp3skAn1hN18oLPyg1OoQDrvMMerKyNEzPtT+YIVcfjWPgRGNx2d9gtizSQb7Tm0hjHTlBKFJIfsUmtbKkqPoVRnYrDKUFAq+5PRSgosLT5RzvbUV47PATNIFU4qUun5gVQDiDZcYM3uzwq5o61D5wbG8OC0z3LZ0yFu2qUBPziY3hiFnFuf4iUKPRlJV8/WLkxFMHM/wDuEpiftMOnTeXlv4RzjuZSpKwkl5KDcXBUPlBJPD0onYWaHKkSUpGxYrAcwL2k4OgiQkTJickoyw2yVPUtfmhkw28bNJWpkqNi4A1SD36xXiTlZLXY16pB/D84yuM4NS1pImrSOyRQECyQl7dIpxvhiZk3MqYoBSEUzECiAND0jGGznHw6wXAdCPvAfdAs42hPiGLCMPIW+ZjMAAIc+7atWivG+HSlmUpdT2KRfQFQ3hfiuHQnBS8gH2cxWWlszE/CF05ll9NNxZWh7PzUTc0wJVzSlpIVTQght6Qjj8SUy1Kegdh6D1i3sRiHKkbFXkof7wpxyksbFQ+sfO+TR+WnT5mx9D49fGrV+k9p0qXIwZKgD2RcZQajKaPa8Y/D0MUlSrTUm3dGrxxX+Gwf8ix5dn9YyMGCU00mJPlU+kfTxh87LZ9r5KTOmEjVG3/JRGIZSUuaWrVH1je9sZJWtYDO8s16S0x5tOAIzB0WNHLir7QpHsPa/FLAKQaGQKG3MuYklt2+EKcSxWdEtAIOQB6MQWZoN7VSyoUBLSE2D/8AEmQo/T1iXsjW4Mspw05tA4f+ZMIz+IzFMwRS2ZIUX8hDmAB/d5/dv+ZF4ySW19Xi5phs4LjSk++hCzWgSG6PrGpiccf3UqygZloOUWBIXb4R48r6mN/GzCMEnqpH/YuE1UsjPGNxG6P8qv8A3j0mD4hMlSFTkBOfKkMoEpqoO4BBt1jxnbdY9JiV5cA+p7P1c/KG61LpkCxXtDiJpSpfZ5kKJRlQQBRqgqL+YhTHcVnzQ0xaSnZKG67xmfvJ6eUT94I2jOWtra4VjVBctAAZwnV2cdekaHHuKGWtCUgUSC7OblX674wuCziZ8sdXvsCYL7R4n7dQ2SjX8ifrGs5jOMUph5uUUFXPr0huTxJQNQ48XjME8at5xdKxs3nDcbI9PhvbGYhISJaSBu7xI832/X4xIibXs8QKEbI9SMsBmrq/5vgtPylwaaoES1JOZKwObQsokwhOXynfI/jkmK/8hHSpF8WPshSolqT5S1fOXCi1upt1zB/8kkEQ3PUadVqHmuYn4TIzpCqoL/fknzllB9RGa1HO2dBG+GSf8swD5RBiueZ1wwV5JSflA5KOVIP/ACJqfIqV84tJYqR+bDqT/pWPlEVX9+cYU5RzZhezTPW8NcfnZJaHH/EmD1T6UjPWPspB/CtfxQYd42sqlzCeZsRTuKVN6AQ8CvFOI5RIVlBeT10WoRXjHEP4RygvKSr1UPlAMcCZEgtotOlGUD84rxKWookFgWlkF9GUfrEDHFMZ9nILCsvyZRp6xSdiirBvQtOA/wBCj8oHjkPIkdM4JHen6wWQj/CrDmk1JH+UiKM/2MlKTiw5HO4+YjInYicoAEJPSt/OPVcAltPQ4rmF3cerekLTJICm7797RLhrkvxpROEwhY/8Qf8AZHm0BQUls4qCWBj3WKlPhpQZ8q1v3ctYzEyBqBFqKe1s9QnlIK8pQgkAOk8gFjR6RgJzOfsEEfygU8I9hxsAzA4r2abt3Qp2QZylX68YlIa46pOeUSk1kioKgf4i9v1WKS5sthzz0/15x5KaDcZwwV2SiDSW1CfxqjOXhjoPMvAjZwqvsZ2WYF8t1S0pA5k0IAr39YyjiKVlyz3Zg/cy4ewUv/DzgQPd1/mTGaJYsfIV+kCCpmylDmlkfyzPqkxsY3DqXhEpQl/tE3NgEKuaAXvSMbINCflGxiWOHylVspA60T40f1ixKwMXg5kpWVaMpZ2OoNiCKEdRHoOLrbBJ6qlj/QuFcRNKsGgKBOSbyn8qkkkA7OIc42P8KgMP4g9EH6wkLXlQqLXpFygkO3wYfoRUSRfKPhGWmjwCW08dAf8AtP1gftECcRMI/E3kG+UM+zqPtT0SfUgQDiIedMNXzq+JjXjHrMJVtFkh6ZSPhDKm3I6B/mIF4+fntEaU7Lv9I5BOzVooN+usSCPTSOIy0SpaRPqnNmCZa1JUCxAIWEgkV7ng6eI4ZdHVLJFCoZUGw3UUhhq97iPMCYGGu/x32ipBt+t9Ibja9VMKkAEixCnuC3YrJBFCHCg42MZmZklh7oTbdM4j4EQx7OTDkVqczNcc0tVG2JAgsrCnEJUUy1yllKnSpKuzUSoLdKyOWoNFfivSNIWS4WkD/mTk+YDQPh6ubDuLlSfX/wDqGsTg1y5iVLQU/bJUCRRlCp8w0IYVk9lWqZpG+qevSIoOcdgmnuzPUprp0h/Gq5J+wMpWuqUjT+aElSvspidpop4KFfGH1lxN/NIQf8raf0xCkJ6v8MilpitmqEkXNqR2f/AkkPdQo35TudTAyf8ADqDGkweRSre2kdWT+7pYWmG/VL/KCiLrIQ+i1X6hO3dF8JM+xmvWqT/qAhdEw9gXFRN9Mp+kX4ekqRNS7OlNyABzjXaB4vw9xNlnTMPSKz3zrABoo6dawtgQRMTUsCLHrrVoaxr9pMqTzq/7jEDc5LSEhrLPShH9ozT0MOqmfYD/AKmn8qvpCqpg2pFB+MysxQf/ANY23I1jOCSfdUpLV5f9o0+ItmlvQ9nf+pX0hVco3eFIdx66Si9ez/8ANUKKSDqH3cP4UhjiApLP5P8AyPWF0quMzh9yw8IhDmFR9lNA/CL/AMyYzFTSLAkDz+EaUgDsprOzV399PWEczWUfEesUVlzSDYjpQfCNPiH8FF/fP/aIzUzH0tqQ0afEQOxlv+NW2yYsS9neHcQySkgkhqWo9YrxxjKlv+NRt0TCk6X2cuSC4Mx1pDaOwJaz3EG4uo5JbvdfyHyi54T1kLlJNnrrZ/OBzZZGpPeI6pVaIJG7uP19IshYJ5QQCKCvy84y0e9n0/aGjWH+oW8ozJyHUTUO9+942OFKqTtXyBMZik6kH1i+MzsAShblpFsidWixljY+kTs9cpH674iuKljc+ccjpldY5BFMPPCS7JUbMah22Ea0vi6QOXDy/EJNejSwfWMJNAG/X6rESGu1a/7QlareV7Szh7ploA2BbcUUTtCk3jk9QrOXf7vKOvuNGd2gbp1p3xO0BZiK9369Ylpg/huOlKQiYkzZbvlXdOxQoVSXelukaX7uiclRw6io9p2nZKYTAC5LCywKWr0jzqfeNUg2AcDp3D+0WzMwcgjq3UV+kXJhqT0FJxIqDmf/AF/QweSpykVObDqF/wCdorhOMZ0lOIAmUy50kJmhLvRbMpiBRW94YwiJfayAlbo5kpWrkpQl9iHixGXIP2UzZkn1Y/GIkkyVM3LMB0tlVDH7hMl9omZLWh5ZIexZQPKRQ+BgEr+HMeg5Tp+JvnEV2Ql5SwTTOkvSlw/rHOHzCpM3/pm3StomFX9nMfYEV/MPnHcAfeGuRfllMADDABY953B/TwfiJ+2mfznWm9YVSoAjMbHrv31hni04CYpyBY3rUA6V1ieHo4U+HLVPaJfvyqhDMHs2nkH2hxE0Kwymqy038d4XROBTQAfrZ4EN49yJZZ+Rv9Sv7QEJVQkMN/Tx9YvjZjJl7Zf/ACMSXPAIzMd+ao7iDTx2hSGp6HEutGOlPe+EKKSA4uQLU+fwjTTOlBKSsUIJT3PQWjPxk+WfcCkga+PW394W8rOh5Mn7KYCkpcBx/UmEVS277nWGkLeXMYk27/eTtCplAuXY38LaQSLy7/P4Xh7Hv2SP5lWp+GM3IsEXbR3867uPONXEkhMshqFZ320+sXpL2BPxSpi0qWQ7BNgAAlgABYD+8c9o0uJQH4SfNRG/SOTFlak2AAoyQx8o7xlAJRUj7MWNuZRi+J6wjJV+MhxcClNCxpFEpWH58x/mh44Rtzpe56tC5kH8xI6/UCMtNHhJIlTSRXKrU15G+JhCVM0GYeLjbWkaeGS0hd2IO5uUiMpUpJs7N1fvBipDSF/m+B9QYOqY50+nrGfKlA7g6fPXp6QzhcOFOSbXPR9aW+sAcr6H0jkEGG2CVDdzWJFRilCgH5qh6NUfMxXsipgSz6qYX7tPrE7Igb+FulCLx0ytKbuxbdmjLas1IB95moSK61asRc0EvVwXzCuxqDR4qEofKQTv+ngnYAVd9x1u8ALk2TrQu+lHG/SnnBgpL1o5bXSnlSDYLCoUUhSghBd1FyB1oHj1XCvZyQtGZM6ZMQHBKezlp0BGaYp2hJlM4eVnnIlJGU5g7AjTdhfpG7hphOHkFhSaoG+qT8csaqpPDZJ5lSVHoZmIJ0YhASgecQ+1+HRmRJw6yLMUolJNDYAE6m/rGpMJbln4ZWOTPmolyFzJBWtkqSVSyku3vFg4LU3jY/8ApVS5a1Jkrw6lpqAe1QCCC4CSVJBY7teMmf7fTykplplygAAlkZ1AAMKrJGl2EYmN4nPnfxZ81bkDKVlrVZIISK7CGYmK1ZvAp0iSuZMylCkkJUhQUKcx1tTWEOGl5gG6SLmxHpE4bi5khzKUUhqjMChm1FQerxoYfieGWpKpkrsVAjnlP2ahq8urf0w4XlgpUAx8AWc1FRWHOKD7Y9Qm7AHkA8f7QzjfZ1aUmZLP7xKA9+UymP5kjmS3dpAuKSK5wkKIlpJD1bKK+hETqKrhJf2MxNDzJPShbrCiANG8A/reGcFOC5U6hplozffFepq/SkKZwCwV5EN0ECNDFKLSRukh6jXWltYHLkqqPEl+Ud9r2beL40gS5ai1O7fpAE4uURUrcnQjKBYUPW3fCkO4tIMuWSdC46PWv6vGdiZgNEAtuo6tU00PTaHcXN5JYSCSpwKHelPGA4rAzpIBWnIHYBRTm78ubM3VmtEpDEiUClaE/l94BNykvV44nBTCCShWQMSS4FD8z5xebNJQtSiCrKm4F3F21HnaE5WIejnS5I1LGAf7ctl5VDdaUlQoAwLkjVmicQ91FvdUalvveXnCCi6hs417vgYZ4iqksAOcnh76vpGvE9cw75g3UFiGNNRB+MSFqKKBghIHK5s5qKs5F6QhgTz666DbT9bQxxSY0xT15RSyqJAoe7S0Tw9Z05Cg4e+gJDtSz6RO1VlOfTQp26n4dIKtBp7xAu+W42qSbvp9bIUdiBuCaDusf1WCnElsOTRIpb+d6eUZi8gZzU3G/p+i8auKUDJD0BKWemh+sZi8OcuXQ3BtrZ/hFrMEyAEMXpTx13i4JFeZw7sNNbj9PCSQxoo1DWazbPTp0EFOIUlRD5iwLue7VjEUVMw7DzH0iQzJKykH9fGJF5Z3RnJITq1L9D7ubR27oiafe5tGYWIP1MU7M5aVoaX/AEK/qkTMvKdHLuK6GhevlGW1l6klydy/iY4pbWNS1XO3dFSVM5KAilyB3V3qYoJBrWjPYitLvex11gCypWZgAB3kt4ZuggGVLVAfd7UpS/8AtBu1Dhqv+KwbSlH10ihSLb6Cov8ArzgrsskMrMRUEG4cVsNabaxo4qWClMwhJU5JVmJK1KPkGraMc2NDrcvQit3avjDCQKEjVwG87nw6vAdWBQgpFTUB+v19YLNWAxVRwCOUNfRt+tYXXi0PyhQS4JBykP0YOBrcmIZlfdLUqSG2rYN3RBfK6uXMehvqXZuj02gsyUljrlDljegs4Hh4wKao6e/ehendTWgjmcu9DvUaiorez+MUM4DGLlHNLKkKFKEA1r1caNbpGtK4/Km0xUn3QwmyjkmM9mdl9xaME1cGhIBc1r8qRxJ0q70ZOji4OjfHWLlHpMPwVKwtOFmicFy8wDFMwZVpLKSdWs12MYU3BqBCV/ZqsoKAFQdc3f6wCeky1ApUAU3KaE9UlnuN9Y3ZXtKVpSjEoTiU1rMotIdhlWnmtU/GHBilJ62lSnvVgf6TfTwMJmYmqiGsRr3ubR6IYCTiU5ZE9KVgqAlzaKY5WCV2Kg1G0MYHFOETpBCZktSLA3ynchTsT3QsSD4tbIlXNDYGtQDV4XK6WDaioIam/wCr9YJi08kkigynVqZg2tdIWWrlJchg7O479x5xKsaWGUky1kMBR6mpfe7/AEhXMFMU6h6KLd9EX+UMyUhchTWdLaMK9zwqEsWDO9mYNp4/2gSr4YuserMereP1g/Elc0sF2yCw/MrXQwlUTE1+Dn1sfWGeJVIG0tJ87dNYviephSM5yBTEXLfFzv6QTirmYull07gAG636xThZdVmD/FoVxs15kwnKedR97TMfDUWrDw9MLxKibpJtRLGx861aFwtJ++1SKkXva5ECmKFTlIALsDQFg17mBjnZnO7Wel3PfVomVa3FFNLSBVnNCAWGUOx79N4zAtRZyeWhcg000FQX1NxGpjVcqBQGpdnYOxbY0FtozDKBVd3rUEnqbNFvaTpxIOZixc2Ldz0b1hrDlgXCq2dgzDfvYwuWGj9FX0pv400juGXQsa9x6/PcfOA1pHuiOxRLsO4fCJHRxZE/Kkhlu5AqKChfTxiuzHMOmUNdtPQQBGb3kksGqGsTqW16x0zACxAcs5ctuT0bu0jk7pLkBhnIatEhn9IKlL+6ohyUl3Nd+h+msSXMKtEvYag/Tui65jnlc7b2cOCKn9PBS6Mz+juLlupe3rDBSLVbVlP1NyWNv08D5svKQz1dg9eve8UzFw4qC/SlDYVJ3gOLVm5mVzFlOQ++hdona5mcAG1yXHfsItnJ2ep3cDc/o0i5W7jrYa1pvvrAL2GY5amwLK6EuLQVS15TarEkC1f15xCllAl3e7a0TeCyAhNK1B0sdHf9UggasS+mrvvqPGtLeMGk4jsyTlBLVCgFX7meoLPAVpUSLvo3qwP684iEKcKqauzN0anWnzgq4S4fMb6kGhHgGf8AW/J04lYJIFhs+z9Wa0WWiuV2F3IdiKkctWgaSka3FLAO9aVY0vBFw+YEJsD7wHg1xS3hFFFOrJswCaPeh0BHw7oKuYUFSVJqOXZi3Q+LGlTFULuScpJbVnv6XgOCYC1aZvvEHetm8Y3sB7Q4iVyOJ0rWVMAWltA7lqbFtWjFRKKiAkMfeozNbevz9ItijplalAa+X9/WEo9GRhMQkJK/3WYMzZgJkkhZcCjM1gSzQjxL2dxGHQCEhaDaYjnRu5aoHUxhpoGVY6OTXutvWNThHGJ2HV9nMUl6t90n+UhtuvWLmemPp2QpsMSSA6ktltZVLdPTxhYLN0nKwoQQerPUjvHSPTYfiuGxImJxEsy1OCqZKoxALKKTu53eFcT7JzDz4daMTL3QQFhy9UG3gX6QwmcdsCXNJVVRLnVybOASTFuLzTnYUYIYvplD+sVRLPapSoELD5gQoEXZwQ/h1gvFUtMVeoDDSiQCa02h4ej8EUTMALNy2L1cvY7RnmYQ5qcwN2I3FyDoziNHggZT3bmeuiT8gPWMmXMoKsaU1Zu7q+9NYXonYy05gxHeyb95F619dYJhpQLZXcEnTXem2vUwpLIJNSKkMzO+1Ifw6i9+UNt4RIVbiAOZL/hAGl3O3WEl3ook+v6raG+Kr5mdiAL9ALfCAISMqqqZqUfz6gt5xaTp2atRQMz5X1sBtqxvQtA8OQoJZhUVFy3do4g45qkOTUk+TUOt47JRzAByEkFywDVFnfY6s5hErckYZ0g0/RiQocdk5dgNRqH1iR0c8VgTC4ZmFG22avhHJcmxUbAEgGp08b3i2ZVCU0+/QV2Ir1FO+LKwxVzMQp2CSNg7f2ji74Lz1lmADA5u8bdG+UKleYJLZQ5ppo50LfWGJzXIAbXfwvSOzpdkpUb0JAD0Fa7V8Giiyp6lAFxTS/c7mxEQzEk5spTukVrZ20pAhM7NZPvDShbwpaIZrkAOATVi1/I6wBZhAo1SNALfX6ReRPUDdi7XdJ3cb/3gSEkJVlVygtYN4/rWJKILAlyVNV33Fdb2gYHTNCWIICXszh7tekRE9wsEjOOYBqGjt4Ctdo7LWynp1OgNtgdDEQg3UAo1tsfezZT8d4g7MnBTEsDYgU8KByfrEysPhmq5dxS4P0i0wFgHTR8rBiAaixr49YClZAFK6N8YoIFEGxDMXqK31NXG0M4gLLzC7ANRgAejGnVjSsAQrVaMwvRZD9QR/t0gYmZmoQCrmZrl2LUdg4frAVGLykEJJUHc3NTUdR9IsZiVMCL/AIaVV7qg1j3bwfswQkEIzM4UlQcN0elnbqD1gMrPzJHMpQoSWYa9Dy9fWAGcybCmpFD49OkSqRldxrVzoWp33gpmAKdJLMPeaxuKVoQKnaOKUcmU8ymuxFA9yDZ2gLoWGCqBjr607yYtLmKUk5SCUh6kJoPCpaBoDpVMLtQEioB0NTagD1cgxR3o13D1bxH6vBBe1qHIAIqamoHSu9t4clY5SFZpczn0UijgDVmfrCEtklwNRRurH9dYYmoIQClSSTzMSO5TtbXXTrAegHtHMxCRLnIlzFMCmcAMya1BIGvheMLidZswEFxu4ASzONx0+EW9n0pE1Ry5CU2SXHxjntDiR266EkECr0IpRzV2H0jV6ZnY/BFNLWaEBKrE15Wq7bxnLZmYm7lwKXF7X1j1HsclKk5FyTME1Kksk2S9TWmam4O0PSPYDDTVqyYiY4+4pIC09FOzp6MO8wxwZ5eQmKSqooCzXHlmNRBJEjndwQPiaeG0E9p+GzMLOCJk1MwBJIy0IFBVJrXoTAOCzc6x3iynBc3bS3xiY5W9D8QnJCphLBQLVBr0O70EIMWKaAtR6NUFni+HXmUVJNKuKBSQTWmoq7jbSLLKBRKnUKVJTr0v/aFFUByxsLXJqfiKf3hjCklX6obN8ISmyqB3CRe7iv5tdXAh3htV3JDgB9r7xYzq6B4ikmYtkg1Z821IkCxOJWFqAQTUlw1Xrsd94kXLUUTihylIAWXzBJ8UliL9Y7J4g4Cc3K9Qp6XDvXSAKNCHfrQW3EUmpb3L2Zi1iWrURhporUmuYJIAa4rsXveEgK0zHLShDijF30etBEmYgKWMyWYUNqt9IOhMsWq3unprrTSxiBSfKBzEfda5qa2T06RzLyMRexAIIAJo7i9LilI1ZakpAprvTyhZRFA7Dan0/VIZXBZZdIlgMl9ehclhc9e6ATyLJZIGr1J6t89zDs3Cv3FrPX4vSBKwQGUcvMKvRi/ofpFShCaH5jyu6st31IekdlhnyhtyAWI3qQ5L9BAxKAZzykaJd+5xa2kcScuULy6UOw/2gNBDqCSG1ILEOAwOXujnPQ5nD9/TShFtaRWTPBVqEmyQSA9QSPEgUpFS2qaJ5aAACxcgD9UpAXw01+RQyh3KtiC1H06d0VzFMzmsaM7O4LVy2LDTrSsLyEliQX8Q4vYeEN9qoqBKVEEixIIpQl2BtAWyAVIckUBoxZr7uOogomn3g2YUpXNRndqs14TnTiHOS5o1NLHpr3xWRPIAYGt6l/xalrwBEqXUAh+8AivuqoAz/d1jsuW6iB3HQHw+Qgqcqku2tia11DOCBrFU8xYJJD7bPEyCysMebKSPxUAFC7bXiBQcJsXu+ho16Dwo8DQsizsQ1SNCGB8xBsFw6ZiFFMqUpRzVUE08SGSPTpFS4CICaGpB1pUNdtW+Mdw8x2oKAXAJDUAA62ePYcJ/Z8pRzYiZl2Qg5jv7xoD4GPQA8P4fTkQtrl1zG7y5HdQRqaazu+nieEcJngKmTJRSCnlJoTzO2U1trHs5HsZhkEzpvOpRzKMxTIS9Wa1Or20jC4x7fuQJEq//ABJgLdzDXoTrHm52LxOOXlJXOUbIFQOuXKwHft1i8GPXqcTxFMuaZ8rKsAFSGPIRRIYtRMZEnifEMdPCpYKspZkJASgblR+Z7o9JwL2bzqRInpJSJXOASA6VhqjR2j03FuJYXASglRSinJKQOY9wHXUxcW9MyvKcS46iUU4fFpl4pg6+UKSkjRJNVEa0BvCxwWGxM4KwZQnOkuhgkJIBb3RqT/ePDcb4mZ01a+zTLBU91FRIB95RurygUsFBQtJIzC6VA5WJ97UGF1LtM8U4RMw8xKZstUt6sxy7OlTkFm0OsRE8oTy0SS7hiQWY3rXSPQ8N9tpqE9nPCcTLIqlQckeIr4vDR4HgMaP8LM/d1m8lfunWmovoTe0TGelzjt4yTiCosa0aoozUN2eNjAywEnKwbNq9hr4wvxz2fxOFUFTUEAUC0jMkgFw6gGfvY0tDGASsSCoHnyuHGpWSBfYNCdpSCFEUvU1CiNYkZktKmsv+kgjzeORnDTQKypIDgWZh1169T0gc2TLDEKVmN6Ne4e73G0MduMpTZgO8mwLtA1l3UkgqapKteobWIpJcogvdOpOo6P0hrCJM1QCRlSKkkNStBr/tHTKzDMxSQzV5Wax109YrIGVSS4yu2RJdR2NrUhVMqSxygAgW0cdev0gE8kisXUpnBJAuTUpdgSw6798AJexpvp5vT+0RRJGIbKk7vpe1fCCqVmBJFSRViTswfT6BoTVUBmDGruC5s/SnrBcNNLlKht7qn16G1TFRYsxA/iZqBTCj6N9HgOOlmVNqkKI1ALVenhrD8tACklSMxHMErNxsSLj/AGMVxU1JCnS3M9CWdtSS7hrjpElCCzmqoMo2cOmlWp01G0clYlaUlCiBpUOa79O/aDEZEu+YBRZRPKbmxoCQOmsRUplAzQohgWIKXDML1pQX0MUGXiUJSBLUFUq42anR9O6Az52YAWOhfal9CIFJALOhiBzBmcbhzfpBcQgJ9whmcVObwAoXoTAXlJJUoE6Fnpal9X6bvrHV4UZQpC6hRGVTmlnF3GkDMzMVVLaE32BYMxr3QPtQyCxKyrmzDXc+FbQFSpy2txzGvQHQU7opPSoiisqnspTFvAW6wYIKAShVyHcKYO7VNoFMClBQFgagMoDc+MEaXC8TLExK1y0KD/aIVmILu6gAa1NreUekl+30zMBLRLlISluzAdL/AIizENS28eLRODZcqSLhrgitOjfGG0y8oAVKDNVSSSe7UAuz/GLLgxGtiPabEzW+2WFv7oISlmY2b1jORhlz15UpzTCXZLlRelRdtSekansZwaVipn2k4JCfuJcKVuxNPJ4+s4XDYbCS+UIlJOuqj1JqoxqS6mbcdPB+zv7O5imOKmZRfspd/wCpQoPDzj3Uw4XASboko9VHrqo+ceJ9pPbha5qUYYzJaQXK8odZGjGyaG9Ttv43iON7ZzNWVqNc5U9tADa1mjX46Uxb29fxr29X2av3QhCSWMxVVb0TpvWPC4gFSytSjPUr7ygokHqxJbb5QvNcaKYmnKPDwI+cFwc9SD7wAbxFmNLt4xi6rWpMA4kNRgfmXN318NoKEnKPdIIJSxs+30h8oIST7xbkD1B6klm+EAmIWxcF6k20O7fShjKkZeV1AguA+pa7Wg0ibmD5lZgzA+V9N67xbAY9aCQwIIJDF67Fhf5CK4dSGBUVZtQ4APM4cFMB6bh3tliMKyFKTPlsykqcm7Ueu1KtGnh0YPGoWhE04eYpQKQQAEkWAFAUsSGpcR4qdlmkMCleuaynDhtqaxVUpYLEhxXoS2/pG5q+2LpesV7DY1JyoCFJFlCakA+BS4jsYEvimMSGTPKUiw5i3i8cjX4ptpGUaEaAAt13745hqkPWhv3GJEjk6jSzyKGg07kBoor+Cs6hSGO3LEiQAJZo+u/nBVl1LBqA7DQcqbRIkQUUOZH8/wD6wYj/ABAGjfOOxIIYBqPD1S59YXnnlV3p+JiRIKpwdIKq1rrXRMO4stKpS0SJFRl4pRc/yj4phfC/wph1cV1uIkSCOTvvHX+wg0g86f6o5Eizta0sSOU9Sl+tdd4UxJZSWpQRIkRVUnnT3g+ohydMOa595Gu5DxyJALySySRQg0IoRa20aPtBi5i8SQtalAJQwUolnSHZzSORI6aOqk7J4Sq5gNQCQB0hfGpDWHvH4mJEjkNGSsmWASbJ9crwHFhjNanN8okSKAKFZg0ASw/qAi0iYSVAks9n7okSKCzy0xIFBmNPKF0XH/U+ZiRIlQwBSb0t05iKbUpC6FfaEaUp/TEiRVFkHl/W8ciRI0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data:image/jpeg;base64,/9j/4AAQSkZJRgABAQAAAQABAAD/2wCEAAkGBxQTEhUUExQWFhUXFx8aGRgYGBkaGxwbHhkeGBocGh4cHCgiHB4lHR0dITEhJSsrLi4uFyAzODMsNygtLisBCgoKDg0OGhAQGiwkHBwsLCwsLCwsLCwsLCwsLCwsLCwsLCwsLCwsLCwsLCwsLCwsLCwsLCwsLCwsLCwsNywsN//AABEIAMIBAwMBIgACEQEDEQH/xAAcAAACAwEBAQEAAAAAAAAAAAADBAACBQEGBwj/xABHEAABAgQEAwUFBQYEBgEFAQABAhEAAyExBBJBUQUiYRNxgZGhBjKxwdEjQlJi8AcUM3KC4SSSovFDU3OywtKTFiVUY+IV/8QAGQEBAQEBAQEAAAAAAAAAAAAAAAECAwQF/8QAIxEBAQABBQACAgMBAAAAAAAAAAERAhIhMUEDUSJhExRSBP/aAAwDAQACEQMRAD8A+xYZBAD6CGwIp2gBgoMatc5pSOxxRaOxluRIkSJBUiRIjwHHjsBmLYgbmCZxaCZWiQvOx0tAdS0pHUgaP8KxnYf2lkLWhCSSVktTQa9xeBmO+1fGP3TDLnBObLpv3VHxjxvtr7RcRwkkzSmT2ebKSmY5SogkOMlLfi2jW/ani0pwgcuO2l5gKlu0ANO54DwaVgp8paZic0vGT1TUpWTWvI9XSSzgXq3SNM3t5GbjOMLRNxEnEITKlBXaBUyqcj5ixBLcpY6tHlpv7QOJzUlp60hKXJSBo1Sctnbzjd9tfalXD5uPwUmSlsQfeJolK0Mph941o5YNHhOEYwrl4hJApJJ8lD/2MJzelsmHt8N7X8Tk8PVi04hK0ieZShMTnU5qCCbJZg0d9jv2g8QxeKloXOSEqWlJSJaAlioJOjnzjvsvgFYjg09CUpXlxiFlKiwYM9e6PNfs/wAR/j5Ds4XJTT8pSnzYRMGI/TTRGiZhFTMG4iLw6WjuYRQz06qT5iBmfL/Gn/MIqDvFFzgN44ClncN3wOdipaUklQYXavoIcHKHFjaKnFA6QmrjGH3/ANKvpAzxXD/iP+VX0jc2/TF3fbQTiQIKmcDGLi/aPCS0Z1KYaOCH7nvGHN/aHghZafNX/rC4TmPdhUdj54f2m4XRT+CjHFftSw41/wBKvrGbpamv7fRI40fOB+1FCiyErUTYJlkv6wRPt1iFe7hcSe6QqG1d0+n0NokfPT7Y4z/8LFf/ABH6RyLtqZ/Tzg/afiN5Q7pZ+sdT+0qfXml1P/LP1hJPA5aRVOZiRzEmyXPu5dmg0nhspKhmlIKdRl7nqSSPvW2EaxGbXoMB7dT5kt2Sa3CCKbaw+v2/UkFSpaSwNApvjHk+F4cyzMlqIBQspBypDhlMXCXPu3MTiWKIQTnWzIPvKAZVDHOtx7KT+0vDqDFCgvK90M/Q5qjwjNH7RZxJKcK9GYKUfgmPH4mYqWU/aLA/ezLIzqqk2F+h6wriFrEuY0yY6Z+VxMX7rKpfcRqSJmvb4r9o89IDyEpOys4p0cCOSf2hTSkA/u6CwYKUsqtQslzHl8LN7WZjMIokjsROlAqUSlaJaVljpmdr7xjKw5lzkuPvJU+Y6kKFH2hiJX0eb7bLoSpPLXlkziLVumA4n2vWsKB7TmDFsORT+pYaPL46WkYhZzF+0JAdZup7W+UTiKECdMoHzk1zbv8AijO5raaxE2UwSuViVZbPlDPXWaYunHplLTNTInBWVLHtZaXCaBwOorv1hHjUyWJqswS7JJdJP3En8UUm9mv91CwnKQoW+6C5A2v6w3Yys054aM/jv7z2kwyCspWlRCp1jLqkAJl2cAtqTA0e16xVOHQGLuVLLG9eSL4YyTMmyJaZaE9mXIFC6C5O7OISncPlS3coUlnJCUl/O5jz/J/0WSY9ej4/gzbL4U9o+MNNQuZg5E1cxGZKyVnlzEByVBqi0JYHjICwlOEwiO0UEEplO4JF3Ne7pAvbzEEDDZCyVSmtpnJFBa8YnCJhKpfSem5rpHqmriPPZh6jifthiMItchAkp3CJYSlVElyP6m8IRwntvilKYGWmo92WjUt+GB+1WOyYickBBJMsuoimVALeL+keewAyqPMmrNUFqxMmI+mcbxuLkyu0/en5VFsiBZK1aIP4N9YqjG4gy0E4hZWtIIApUgU/gnfeFvbDFDschNezWbHVM1Ira5hPF41IlSGUnMMn8wYDR4zupiYamfFFKyMRNdIcArSxsKkCkU4anFqCjMxCuUOyJtg7OXT6dYNg1fZzK/dv4iMzF4rsylj7/Kbbg/KOmMsZej4fxBQ+znkTZSizlsydiSL3vpF8XwKbIzLTOllKagrCgWU4TYEHY90Y2cHWN7H4rPgZRJ5krCCdwUk7fk9YtkJWEjieLzB1SykX690X/wD92dLSpczLlS7Vckn3Ra2p7ooFfqsMYHA9tOkpIdKVZ1DdrfKJsxykuWRjOF4txPnoQtS2yBagWcOBks/oItIRifvEp/kKQPJhHrvatJWrDos83/xMZnFpXYpdyagbXLRnbNXdatw5Lwkw2nzLa10Ox6bRTj2FlqQkqFU9opgkuWCXt/KYvgcY7EagEfrxi+NmkTJWW+VTd5UpMW6ZJwzNVryxx0pC0qQlWZIYEGwqYJJ9plpByqmJzXZRB8SIPw/iGaWkEAlzcDoNRDsub+UeUcf62ed1W6/0zf8A6onazJj/APUX9Y7HueE4ZCpSCUJJI/CNz0iRn+Cf6TdWVOWMpBdyDtdZb5wripw5r/f22n/QekFmrVnNmzp3skAn1hN18oLPyg1OoQDrvMMerKyNEzPtT+YIVcfjWPgRGNx2d9gtizSQb7Tm0hjHTlBKFJIfsUmtbKkqPoVRnYrDKUFAq+5PRSgosLT5RzvbUV47PATNIFU4qUun5gVQDiDZcYM3uzwq5o61D5wbG8OC0z3LZ0yFu2qUBPziY3hiFnFuf4iUKPRlJV8/WLkxFMHM/wDuEpiftMOnTeXlv4RzjuZSpKwkl5KDcXBUPlBJPD0onYWaHKkSUpGxYrAcwL2k4OgiQkTJickoyw2yVPUtfmhkw28bNJWpkqNi4A1SD36xXiTlZLXY16pB/D84yuM4NS1pImrSOyRQECyQl7dIpxvhiZk3MqYoBSEUzECiAND0jGGznHw6wXAdCPvAfdAs42hPiGLCMPIW+ZjMAAIc+7atWivG+HSlmUpdT2KRfQFQ3hfiuHQnBS8gH2cxWWlszE/CF05ll9NNxZWh7PzUTc0wJVzSlpIVTQght6Qjj8SUy1Kegdh6D1i3sRiHKkbFXkof7wpxyksbFQ+sfO+TR+WnT5mx9D49fGrV+k9p0qXIwZKgD2RcZQajKaPa8Y/D0MUlSrTUm3dGrxxX+Gwf8ix5dn9YyMGCU00mJPlU+kfTxh87LZ9r5KTOmEjVG3/JRGIZSUuaWrVH1je9sZJWtYDO8s16S0x5tOAIzB0WNHLir7QpHsPa/FLAKQaGQKG3MuYklt2+EKcSxWdEtAIOQB6MQWZoN7VSyoUBLSE2D/8AEmQo/T1iXsjW4Mspw05tA4f+ZMIz+IzFMwRS2ZIUX8hDmAB/d5/dv+ZF4ySW19Xi5phs4LjSk++hCzWgSG6PrGpiccf3UqygZloOUWBIXb4R48r6mN/GzCMEnqpH/YuE1UsjPGNxG6P8qv8A3j0mD4hMlSFTkBOfKkMoEpqoO4BBt1jxnbdY9JiV5cA+p7P1c/KG61LpkCxXtDiJpSpfZ5kKJRlQQBRqgqL+YhTHcVnzQ0xaSnZKG67xmfvJ6eUT94I2jOWtra4VjVBctAAZwnV2cdekaHHuKGWtCUgUSC7OblX674wuCziZ8sdXvsCYL7R4n7dQ2SjX8ifrGs5jOMUph5uUUFXPr0huTxJQNQ48XjME8at5xdKxs3nDcbI9PhvbGYhISJaSBu7xI832/X4xIibXs8QKEbI9SMsBmrq/5vgtPylwaaoES1JOZKwObQsokwhOXynfI/jkmK/8hHSpF8WPshSolqT5S1fOXCi1upt1zB/8kkEQ3PUadVqHmuYn4TIzpCqoL/fknzllB9RGa1HO2dBG+GSf8swD5RBiueZ1wwV5JSflA5KOVIP/ACJqfIqV84tJYqR+bDqT/pWPlEVX9+cYU5RzZhezTPW8NcfnZJaHH/EmD1T6UjPWPspB/CtfxQYd42sqlzCeZsRTuKVN6AQ8CvFOI5RIVlBeT10WoRXjHEP4RygvKSr1UPlAMcCZEgtotOlGUD84rxKWookFgWlkF9GUfrEDHFMZ9nILCsvyZRp6xSdiirBvQtOA/wBCj8oHjkPIkdM4JHen6wWQj/CrDmk1JH+UiKM/2MlKTiw5HO4+YjInYicoAEJPSt/OPVcAltPQ4rmF3cerekLTJICm7797RLhrkvxpROEwhY/8Qf8AZHm0BQUls4qCWBj3WKlPhpQZ8q1v3ctYzEyBqBFqKe1s9QnlIK8pQgkAOk8gFjR6RgJzOfsEEfygU8I9hxsAzA4r2abt3Qp2QZylX68YlIa46pOeUSk1kioKgf4i9v1WKS5sthzz0/15x5KaDcZwwV2SiDSW1CfxqjOXhjoPMvAjZwqvsZ2WYF8t1S0pA5k0IAr39YyjiKVlyz3Zg/cy4ewUv/DzgQPd1/mTGaJYsfIV+kCCpmylDmlkfyzPqkxsY3DqXhEpQl/tE3NgEKuaAXvSMbINCflGxiWOHylVspA60T40f1ixKwMXg5kpWVaMpZ2OoNiCKEdRHoOLrbBJ6qlj/QuFcRNKsGgKBOSbyn8qkkkA7OIc42P8KgMP4g9EH6wkLXlQqLXpFygkO3wYfoRUSRfKPhGWmjwCW08dAf8AtP1gftECcRMI/E3kG+UM+zqPtT0SfUgQDiIedMNXzq+JjXjHrMJVtFkh6ZSPhDKm3I6B/mIF4+fntEaU7Lv9I5BOzVooN+usSCPTSOIy0SpaRPqnNmCZa1JUCxAIWEgkV7ng6eI4ZdHVLJFCoZUGw3UUhhq97iPMCYGGu/x32ipBt+t9Ibja9VMKkAEixCnuC3YrJBFCHCg42MZmZklh7oTbdM4j4EQx7OTDkVqczNcc0tVG2JAgsrCnEJUUy1yllKnSpKuzUSoLdKyOWoNFfivSNIWS4WkD/mTk+YDQPh6ubDuLlSfX/wDqGsTg1y5iVLQU/bJUCRRlCp8w0IYVk9lWqZpG+qevSIoOcdgmnuzPUprp0h/Gq5J+wMpWuqUjT+aElSvspidpop4KFfGH1lxN/NIQf8raf0xCkJ6v8MilpitmqEkXNqR2f/AkkPdQo35TudTAyf8ADqDGkweRSre2kdWT+7pYWmG/VL/KCiLrIQ+i1X6hO3dF8JM+xmvWqT/qAhdEw9gXFRN9Mp+kX4ekqRNS7OlNyABzjXaB4vw9xNlnTMPSKz3zrABoo6dawtgQRMTUsCLHrrVoaxr9pMqTzq/7jEDc5LSEhrLPShH9ozT0MOqmfYD/AKmn8qvpCqpg2pFB+MysxQf/ANY23I1jOCSfdUpLV5f9o0+ItmlvQ9nf+pX0hVco3eFIdx66Si9ez/8ANUKKSDqH3cP4UhjiApLP5P8AyPWF0quMzh9yw8IhDmFR9lNA/CL/AMyYzFTSLAkDz+EaUgDsprOzV399PWEczWUfEesUVlzSDYjpQfCNPiH8FF/fP/aIzUzH0tqQ0afEQOxlv+NW2yYsS9neHcQySkgkhqWo9YrxxjKlv+NRt0TCk6X2cuSC4Mx1pDaOwJaz3EG4uo5JbvdfyHyi54T1kLlJNnrrZ/OBzZZGpPeI6pVaIJG7uP19IshYJ5QQCKCvy84y0e9n0/aGjWH+oW8ozJyHUTUO9+942OFKqTtXyBMZik6kH1i+MzsAShblpFsidWixljY+kTs9cpH674iuKljc+ccjpldY5BFMPPCS7JUbMah22Ea0vi6QOXDy/EJNejSwfWMJNAG/X6rESGu1a/7QlareV7Szh7ploA2BbcUUTtCk3jk9QrOXf7vKOvuNGd2gbp1p3xO0BZiK9369Ylpg/huOlKQiYkzZbvlXdOxQoVSXelukaX7uiclRw6io9p2nZKYTAC5LCywKWr0jzqfeNUg2AcDp3D+0WzMwcgjq3UV+kXJhqT0FJxIqDmf/AF/QweSpykVObDqF/wCdorhOMZ0lOIAmUy50kJmhLvRbMpiBRW94YwiJfayAlbo5kpWrkpQl9iHixGXIP2UzZkn1Y/GIkkyVM3LMB0tlVDH7hMl9omZLWh5ZIexZQPKRQ+BgEr+HMeg5Tp+JvnEV2Ql5SwTTOkvSlw/rHOHzCpM3/pm3StomFX9nMfYEV/MPnHcAfeGuRfllMADDABY953B/TwfiJ+2mfznWm9YVSoAjMbHrv31hni04CYpyBY3rUA6V1ieHo4U+HLVPaJfvyqhDMHs2nkH2hxE0Kwymqy038d4XROBTQAfrZ4EN49yJZZ+Rv9Sv7QEJVQkMN/Tx9YvjZjJl7Zf/ACMSXPAIzMd+ao7iDTx2hSGp6HEutGOlPe+EKKSA4uQLU+fwjTTOlBKSsUIJT3PQWjPxk+WfcCkga+PW394W8rOh5Mn7KYCkpcBx/UmEVS277nWGkLeXMYk27/eTtCplAuXY38LaQSLy7/P4Xh7Hv2SP5lWp+GM3IsEXbR3867uPONXEkhMshqFZ320+sXpL2BPxSpi0qWQ7BNgAAlgABYD+8c9o0uJQH4SfNRG/SOTFlak2AAoyQx8o7xlAJRUj7MWNuZRi+J6wjJV+MhxcClNCxpFEpWH58x/mh44Rtzpe56tC5kH8xI6/UCMtNHhJIlTSRXKrU15G+JhCVM0GYeLjbWkaeGS0hd2IO5uUiMpUpJs7N1fvBipDSF/m+B9QYOqY50+nrGfKlA7g6fPXp6QzhcOFOSbXPR9aW+sAcr6H0jkEGG2CVDdzWJFRilCgH5qh6NUfMxXsipgSz6qYX7tPrE7Igb+FulCLx0ytKbuxbdmjLas1IB95moSK61asRc0EvVwXzCuxqDR4qEofKQTv+ngnYAVd9x1u8ALk2TrQu+lHG/SnnBgpL1o5bXSnlSDYLCoUUhSghBd1FyB1oHj1XCvZyQtGZM6ZMQHBKezlp0BGaYp2hJlM4eVnnIlJGU5g7AjTdhfpG7hphOHkFhSaoG+qT8csaqpPDZJ5lSVHoZmIJ0YhASgecQ+1+HRmRJw6yLMUolJNDYAE6m/rGpMJbln4ZWOTPmolyFzJBWtkqSVSyku3vFg4LU3jY/8ApVS5a1Jkrw6lpqAe1QCCC4CSVJBY7teMmf7fTykplplygAAlkZ1AAMKrJGl2EYmN4nPnfxZ81bkDKVlrVZIISK7CGYmK1ZvAp0iSuZMylCkkJUhQUKcx1tTWEOGl5gG6SLmxHpE4bi5khzKUUhqjMChm1FQerxoYfieGWpKpkrsVAjnlP2ahq8urf0w4XlgpUAx8AWc1FRWHOKD7Y9Qm7AHkA8f7QzjfZ1aUmZLP7xKA9+UymP5kjmS3dpAuKSK5wkKIlpJD1bKK+hETqKrhJf2MxNDzJPShbrCiANG8A/reGcFOC5U6hplozffFepq/SkKZwCwV5EN0ECNDFKLSRukh6jXWltYHLkqqPEl+Ud9r2beL40gS5ai1O7fpAE4uURUrcnQjKBYUPW3fCkO4tIMuWSdC46PWv6vGdiZgNEAtuo6tU00PTaHcXN5JYSCSpwKHelPGA4rAzpIBWnIHYBRTm78ubM3VmtEpDEiUClaE/l94BNykvV44nBTCCShWQMSS4FD8z5xebNJQtSiCrKm4F3F21HnaE5WIejnS5I1LGAf7ctl5VDdaUlQoAwLkjVmicQ91FvdUalvveXnCCi6hs417vgYZ4iqksAOcnh76vpGvE9cw75g3UFiGNNRB+MSFqKKBghIHK5s5qKs5F6QhgTz666DbT9bQxxSY0xT15RSyqJAoe7S0Tw9Z05Cg4e+gJDtSz6RO1VlOfTQp26n4dIKtBp7xAu+W42qSbvp9bIUdiBuCaDusf1WCnElsOTRIpb+d6eUZi8gZzU3G/p+i8auKUDJD0BKWemh+sZi8OcuXQ3BtrZ/hFrMEyAEMXpTx13i4JFeZw7sNNbj9PCSQxoo1DWazbPTp0EFOIUlRD5iwLue7VjEUVMw7DzH0iQzJKykH9fGJF5Z3RnJITq1L9D7ubR27oiafe5tGYWIP1MU7M5aVoaX/AEK/qkTMvKdHLuK6GhevlGW1l6klydy/iY4pbWNS1XO3dFSVM5KAilyB3V3qYoJBrWjPYitLvex11gCypWZgAB3kt4ZuggGVLVAfd7UpS/8AtBu1Dhqv+KwbSlH10ihSLb6Cov8ArzgrsskMrMRUEG4cVsNabaxo4qWClMwhJU5JVmJK1KPkGraMc2NDrcvQit3avjDCQKEjVwG87nw6vAdWBQgpFTUB+v19YLNWAxVRwCOUNfRt+tYXXi0PyhQS4JBykP0YOBrcmIZlfdLUqSG2rYN3RBfK6uXMehvqXZuj02gsyUljrlDljegs4Hh4wKao6e/ehendTWgjmcu9DvUaiorez+MUM4DGLlHNLKkKFKEA1r1caNbpGtK4/Km0xUn3QwmyjkmM9mdl9xaME1cGhIBc1r8qRxJ0q70ZOji4OjfHWLlHpMPwVKwtOFmicFy8wDFMwZVpLKSdWs12MYU3BqBCV/ZqsoKAFQdc3f6wCeky1ApUAU3KaE9UlnuN9Y3ZXtKVpSjEoTiU1rMotIdhlWnmtU/GHBilJ62lSnvVgf6TfTwMJmYmqiGsRr3ubR6IYCTiU5ZE9KVgqAlzaKY5WCV2Kg1G0MYHFOETpBCZktSLA3ynchTsT3QsSD4tbIlXNDYGtQDV4XK6WDaioIam/wCr9YJi08kkigynVqZg2tdIWWrlJchg7O479x5xKsaWGUky1kMBR6mpfe7/AEhXMFMU6h6KLd9EX+UMyUhchTWdLaMK9zwqEsWDO9mYNp4/2gSr4YuserMereP1g/Elc0sF2yCw/MrXQwlUTE1+Dn1sfWGeJVIG0tJ87dNYviephSM5yBTEXLfFzv6QTirmYull07gAG636xThZdVmD/FoVxs15kwnKedR97TMfDUWrDw9MLxKibpJtRLGx861aFwtJ++1SKkXva5ECmKFTlIALsDQFg17mBjnZnO7Wel3PfVomVa3FFNLSBVnNCAWGUOx79N4zAtRZyeWhcg000FQX1NxGpjVcqBQGpdnYOxbY0FtozDKBVd3rUEnqbNFvaTpxIOZixc2Ldz0b1hrDlgXCq2dgzDfvYwuWGj9FX0pv400juGXQsa9x6/PcfOA1pHuiOxRLsO4fCJHRxZE/Kkhlu5AqKChfTxiuzHMOmUNdtPQQBGb3kksGqGsTqW16x0zACxAcs5ctuT0bu0jk7pLkBhnIatEhn9IKlL+6ohyUl3Nd+h+msSXMKtEvYag/Tui65jnlc7b2cOCKn9PBS6Mz+juLlupe3rDBSLVbVlP1NyWNv08D5svKQz1dg9eve8UzFw4qC/SlDYVJ3gOLVm5mVzFlOQ++hdona5mcAG1yXHfsItnJ2ep3cDc/o0i5W7jrYa1pvvrAL2GY5amwLK6EuLQVS15TarEkC1f15xCllAl3e7a0TeCyAhNK1B0sdHf9UggasS+mrvvqPGtLeMGk4jsyTlBLVCgFX7meoLPAVpUSLvo3qwP684iEKcKqauzN0anWnzgq4S4fMb6kGhHgGf8AW/J04lYJIFhs+z9Wa0WWiuV2F3IdiKkctWgaSka3FLAO9aVY0vBFw+YEJsD7wHg1xS3hFFFOrJswCaPeh0BHw7oKuYUFSVJqOXZi3Q+LGlTFULuScpJbVnv6XgOCYC1aZvvEHetm8Y3sB7Q4iVyOJ0rWVMAWltA7lqbFtWjFRKKiAkMfeozNbevz9ItijplalAa+X9/WEo9GRhMQkJK/3WYMzZgJkkhZcCjM1gSzQjxL2dxGHQCEhaDaYjnRu5aoHUxhpoGVY6OTXutvWNThHGJ2HV9nMUl6t90n+UhtuvWLmemPp2QpsMSSA6ktltZVLdPTxhYLN0nKwoQQerPUjvHSPTYfiuGxImJxEsy1OCqZKoxALKKTu53eFcT7JzDz4daMTL3QQFhy9UG3gX6QwmcdsCXNJVVRLnVybOASTFuLzTnYUYIYvplD+sVRLPapSoELD5gQoEXZwQ/h1gvFUtMVeoDDSiQCa02h4ej8EUTMALNy2L1cvY7RnmYQ5qcwN2I3FyDoziNHggZT3bmeuiT8gPWMmXMoKsaU1Zu7q+9NYXonYy05gxHeyb95F619dYJhpQLZXcEnTXem2vUwpLIJNSKkMzO+1Ifw6i9+UNt4RIVbiAOZL/hAGl3O3WEl3ook+v6raG+Kr5mdiAL9ALfCAISMqqqZqUfz6gt5xaTp2atRQMz5X1sBtqxvQtA8OQoJZhUVFy3do4g45qkOTUk+TUOt47JRzAByEkFywDVFnfY6s5hErckYZ0g0/RiQocdk5dgNRqH1iR0c8VgTC4ZmFG22avhHJcmxUbAEgGp08b3i2ZVCU0+/QV2Ir1FO+LKwxVzMQp2CSNg7f2ji74Lz1lmADA5u8bdG+UKleYJLZQ5ppo50LfWGJzXIAbXfwvSOzpdkpUb0JAD0Fa7V8Giiyp6lAFxTS/c7mxEQzEk5spTukVrZ20pAhM7NZPvDShbwpaIZrkAOATVi1/I6wBZhAo1SNALfX6ReRPUDdi7XdJ3cb/3gSEkJVlVygtYN4/rWJKILAlyVNV33Fdb2gYHTNCWIICXszh7tekRE9wsEjOOYBqGjt4Ctdo7LWynp1OgNtgdDEQg3UAo1tsfezZT8d4g7MnBTEsDYgU8KByfrEysPhmq5dxS4P0i0wFgHTR8rBiAaixr49YClZAFK6N8YoIFEGxDMXqK31NXG0M4gLLzC7ANRgAejGnVjSsAQrVaMwvRZD9QR/t0gYmZmoQCrmZrl2LUdg4frAVGLykEJJUHc3NTUdR9IsZiVMCL/AIaVV7qg1j3bwfswQkEIzM4UlQcN0elnbqD1gMrPzJHMpQoSWYa9Dy9fWAGcybCmpFD49OkSqRldxrVzoWp33gpmAKdJLMPeaxuKVoQKnaOKUcmU8ymuxFA9yDZ2gLoWGCqBjr607yYtLmKUk5SCUh6kJoPCpaBoDpVMLtQEioB0NTagD1cgxR3o13D1bxH6vBBe1qHIAIqamoHSu9t4clY5SFZpczn0UijgDVmfrCEtklwNRRurH9dYYmoIQClSSTzMSO5TtbXXTrAegHtHMxCRLnIlzFMCmcAMya1BIGvheMLidZswEFxu4ASzONx0+EW9n0pE1Ry5CU2SXHxjntDiR266EkECr0IpRzV2H0jV6ZnY/BFNLWaEBKrE15Wq7bxnLZmYm7lwKXF7X1j1HsclKk5FyTME1Kksk2S9TWmam4O0PSPYDDTVqyYiY4+4pIC09FOzp6MO8wxwZ5eQmKSqooCzXHlmNRBJEjndwQPiaeG0E9p+GzMLOCJk1MwBJIy0IFBVJrXoTAOCzc6x3iynBc3bS3xiY5W9D8QnJCphLBQLVBr0O70EIMWKaAtR6NUFni+HXmUVJNKuKBSQTWmoq7jbSLLKBRKnUKVJTr0v/aFFUByxsLXJqfiKf3hjCklX6obN8ISmyqB3CRe7iv5tdXAh3htV3JDgB9r7xYzq6B4ikmYtkg1Z821IkCxOJWFqAQTUlw1Xrsd94kXLUUTihylIAWXzBJ8UliL9Y7J4g4Cc3K9Qp6XDvXSAKNCHfrQW3EUmpb3L2Zi1iWrURhporUmuYJIAa4rsXveEgK0zHLShDijF30etBEmYgKWMyWYUNqt9IOhMsWq3unprrTSxiBSfKBzEfda5qa2T06RzLyMRexAIIAJo7i9LilI1ZakpAprvTyhZRFA7Dan0/VIZXBZZdIlgMl9ehclhc9e6ATyLJZIGr1J6t89zDs3Cv3FrPX4vSBKwQGUcvMKvRi/ofpFShCaH5jyu6st31IekdlhnyhtyAWI3qQ5L9BAxKAZzykaJd+5xa2kcScuULy6UOw/2gNBDqCSG1ILEOAwOXujnPQ5nD9/TShFtaRWTPBVqEmyQSA9QSPEgUpFS2qaJ5aAACxcgD9UpAXw01+RQyh3KtiC1H06d0VzFMzmsaM7O4LVy2LDTrSsLyEliQX8Q4vYeEN9qoqBKVEEixIIpQl2BtAWyAVIckUBoxZr7uOogomn3g2YUpXNRndqs14TnTiHOS5o1NLHpr3xWRPIAYGt6l/xalrwBEqXUAh+8AivuqoAz/d1jsuW6iB3HQHw+Qgqcqku2tia11DOCBrFU8xYJJD7bPEyCysMebKSPxUAFC7bXiBQcJsXu+ho16Dwo8DQsizsQ1SNCGB8xBsFw6ZiFFMqUpRzVUE08SGSPTpFS4CICaGpB1pUNdtW+Mdw8x2oKAXAJDUAA62ePYcJ/Z8pRzYiZl2Qg5jv7xoD4GPQA8P4fTkQtrl1zG7y5HdQRqaazu+nieEcJngKmTJRSCnlJoTzO2U1trHs5HsZhkEzpvOpRzKMxTIS9Wa1Or20jC4x7fuQJEq//ABJgLdzDXoTrHm52LxOOXlJXOUbIFQOuXKwHft1i8GPXqcTxFMuaZ8rKsAFSGPIRRIYtRMZEnifEMdPCpYKspZkJASgblR+Z7o9JwL2bzqRInpJSJXOASA6VhqjR2j03FuJYXASglRSinJKQOY9wHXUxcW9MyvKcS46iUU4fFpl4pg6+UKSkjRJNVEa0BvCxwWGxM4KwZQnOkuhgkJIBb3RqT/ePDcb4mZ01a+zTLBU91FRIB95RurygUsFBQtJIzC6VA5WJ97UGF1LtM8U4RMw8xKZstUt6sxy7OlTkFm0OsRE8oTy0SS7hiQWY3rXSPQ8N9tpqE9nPCcTLIqlQckeIr4vDR4HgMaP8LM/d1m8lfunWmovoTe0TGelzjt4yTiCosa0aoozUN2eNjAywEnKwbNq9hr4wvxz2fxOFUFTUEAUC0jMkgFw6gGfvY0tDGASsSCoHnyuHGpWSBfYNCdpSCFEUvU1CiNYkZktKmsv+kgjzeORnDTQKypIDgWZh1169T0gc2TLDEKVmN6Ne4e73G0MduMpTZgO8mwLtA1l3UkgqapKteobWIpJcogvdOpOo6P0hrCJM1QCRlSKkkNStBr/tHTKzDMxSQzV5Wax109YrIGVSS4yu2RJdR2NrUhVMqSxygAgW0cdev0gE8kisXUpnBJAuTUpdgSw6798AJexpvp5vT+0RRJGIbKk7vpe1fCCqVmBJFSRViTswfT6BoTVUBmDGruC5s/SnrBcNNLlKht7qn16G1TFRYsxA/iZqBTCj6N9HgOOlmVNqkKI1ALVenhrD8tACklSMxHMErNxsSLj/AGMVxU1JCnS3M9CWdtSS7hrjpElCCzmqoMo2cOmlWp01G0clYlaUlCiBpUOa79O/aDEZEu+YBRZRPKbmxoCQOmsRUplAzQohgWIKXDML1pQX0MUGXiUJSBLUFUq42anR9O6Az52YAWOhfal9CIFJALOhiBzBmcbhzfpBcQgJ9whmcVObwAoXoTAXlJJUoE6Fnpal9X6bvrHV4UZQpC6hRGVTmlnF3GkDMzMVVLaE32BYMxr3QPtQyCxKyrmzDXc+FbQFSpy2txzGvQHQU7opPSoiisqnspTFvAW6wYIKAShVyHcKYO7VNoFMClBQFgagMoDc+MEaXC8TLExK1y0KD/aIVmILu6gAa1NreUekl+30zMBLRLlISluzAdL/AIizENS28eLRODZcqSLhrgitOjfGG0y8oAVKDNVSSSe7UAuz/GLLgxGtiPabEzW+2WFv7oISlmY2b1jORhlz15UpzTCXZLlRelRdtSekansZwaVipn2k4JCfuJcKVuxNPJ4+s4XDYbCS+UIlJOuqj1JqoxqS6mbcdPB+zv7O5imOKmZRfspd/wCpQoPDzj3Uw4XASboko9VHrqo+ceJ9pPbha5qUYYzJaQXK8odZGjGyaG9Ttv43iON7ZzNWVqNc5U9tADa1mjX46Uxb29fxr29X2av3QhCSWMxVVb0TpvWPC4gFSytSjPUr7ygokHqxJbb5QvNcaKYmnKPDwI+cFwc9SD7wAbxFmNLt4xi6rWpMA4kNRgfmXN318NoKEnKPdIIJSxs+30h8oIST7xbkD1B6klm+EAmIWxcF6k20O7fShjKkZeV1AguA+pa7Wg0ibmD5lZgzA+V9N67xbAY9aCQwIIJDF67Fhf5CK4dSGBUVZtQ4APM4cFMB6bh3tliMKyFKTPlsykqcm7Ueu1KtGnh0YPGoWhE04eYpQKQQAEkWAFAUsSGpcR4qdlmkMCleuaynDhtqaxVUpYLEhxXoS2/pG5q+2LpesV7DY1JyoCFJFlCakA+BS4jsYEvimMSGTPKUiw5i3i8cjX4ptpGUaEaAAt13745hqkPWhv3GJEjk6jSzyKGg07kBoor+Cs6hSGO3LEiQAJZo+u/nBVl1LBqA7DQcqbRIkQUUOZH8/wD6wYj/ABAGjfOOxIIYBqPD1S59YXnnlV3p+JiRIKpwdIKq1rrXRMO4stKpS0SJFRl4pRc/yj4phfC/wph1cV1uIkSCOTvvHX+wg0g86f6o5Eizta0sSOU9Sl+tdd4UxJZSWpQRIkRVUnnT3g+ohydMOa595Gu5DxyJALySySRQg0IoRa20aPtBi5i8SQtalAJQwUolnSHZzSORI6aOqk7J4Sq5gNQCQB0hfGpDWHvH4mJEjkNGSsmWASbJ9crwHFhjNanN8okSKAKFZg0ASw/qAi0iYSVAks9n7okSKCzy0xIFBmNPKF0XH/U+ZiRIlQwBSb0t05iKbUpC6FfaEaUp/TEiRVFkHl/W8ciRI0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www.0508tempfence.co.nz/__assets/1300TFCrowdBarrier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33056"/>
            <a:ext cx="3611893" cy="2708920"/>
          </a:xfrm>
          <a:prstGeom prst="rect">
            <a:avLst/>
          </a:prstGeom>
          <a:noFill/>
        </p:spPr>
      </p:pic>
      <p:pic>
        <p:nvPicPr>
          <p:cNvPr id="7178" name="Picture 10" descr="http://www.taylormademealsandmore.com/media/sitebuilder/images/Business_License-698x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81128"/>
            <a:ext cx="4010816" cy="19709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Lavatory Facilities</a:t>
            </a:r>
            <a:r>
              <a:rPr lang="ru-RU" b="1" dirty="0" smtClean="0"/>
              <a:t> (</a:t>
            </a:r>
            <a:r>
              <a:rPr lang="en-US" b="1" dirty="0" smtClean="0"/>
              <a:t>FC)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5472608" cy="4873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Our attendees are going to be on site for a long period of time so we need to provide them with lavatory facilities.</a:t>
            </a:r>
          </a:p>
          <a:p>
            <a:r>
              <a:rPr lang="en-US" sz="3600" dirty="0" smtClean="0"/>
              <a:t>200 UAH/day per 500 attendees = </a:t>
            </a:r>
          </a:p>
          <a:p>
            <a:r>
              <a:rPr lang="en-US" sz="3600" b="1" dirty="0" smtClean="0"/>
              <a:t>8 400 UAH</a:t>
            </a:r>
          </a:p>
        </p:txBody>
      </p:sp>
      <p:pic>
        <p:nvPicPr>
          <p:cNvPr id="4" name="Picture 2" descr="https://pp.vk.me/c623719/v623719804/2ef45/mJqKrAcNw6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28800"/>
            <a:ext cx="2473546" cy="3096344"/>
          </a:xfrm>
          <a:prstGeom prst="rect">
            <a:avLst/>
          </a:prstGeom>
          <a:noFill/>
        </p:spPr>
      </p:pic>
      <p:pic>
        <p:nvPicPr>
          <p:cNvPr id="5" name="Picture 4" descr="https://pp.vk.me/c623719/v623719776/30c25/Sj-95iAt2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941168"/>
            <a:ext cx="3528392" cy="1614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Police (FC) and Security (FC)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6408712" cy="4801720"/>
          </a:xfrm>
        </p:spPr>
        <p:txBody>
          <a:bodyPr>
            <a:normAutofit/>
          </a:bodyPr>
          <a:lstStyle/>
          <a:p>
            <a:r>
              <a:rPr lang="en-US" dirty="0" smtClean="0"/>
              <a:t>For attendees - 320 UAH/hour for 1 security guard;</a:t>
            </a:r>
          </a:p>
          <a:p>
            <a:pPr marL="109728" indent="0">
              <a:buNone/>
            </a:pPr>
            <a:r>
              <a:rPr lang="en-US" dirty="0" smtClean="0"/>
              <a:t>   1 guard per 100 ticket sold;</a:t>
            </a:r>
          </a:p>
          <a:p>
            <a:pPr marL="109728" indent="0">
              <a:buNone/>
            </a:pPr>
            <a:r>
              <a:rPr lang="en-US" dirty="0" smtClean="0"/>
              <a:t>   20 000 tickets = 20 guards;</a:t>
            </a:r>
          </a:p>
          <a:p>
            <a:pPr marL="109728" indent="0">
              <a:buNone/>
            </a:pPr>
            <a:r>
              <a:rPr lang="en-US" dirty="0" smtClean="0"/>
              <a:t>   5 hour-concert (1 600UAH/guard) = </a:t>
            </a:r>
          </a:p>
          <a:p>
            <a:pPr marL="109728" indent="0">
              <a:buNone/>
            </a:pPr>
            <a:r>
              <a:rPr lang="en-US" b="1" dirty="0" smtClean="0"/>
              <a:t>                    32 000 UAH</a:t>
            </a:r>
          </a:p>
          <a:p>
            <a:r>
              <a:rPr lang="en-US" dirty="0" smtClean="0"/>
              <a:t>For the band - 170 UAH/hour for 1 security guard;</a:t>
            </a:r>
          </a:p>
          <a:p>
            <a:pPr marL="109728" indent="0">
              <a:buNone/>
            </a:pPr>
            <a:r>
              <a:rPr lang="en-US" dirty="0" smtClean="0"/>
              <a:t>   24 hours = 4080 UAH/guard;</a:t>
            </a:r>
          </a:p>
          <a:p>
            <a:pPr marL="109728" indent="0">
              <a:buNone/>
            </a:pPr>
            <a:r>
              <a:rPr lang="en-US" dirty="0" smtClean="0"/>
              <a:t>   5 guards = </a:t>
            </a:r>
            <a:r>
              <a:rPr lang="en-US" b="1" dirty="0" smtClean="0"/>
              <a:t>20 400 UAH</a:t>
            </a:r>
            <a:endParaRPr lang="ru-RU" b="1" dirty="0"/>
          </a:p>
        </p:txBody>
      </p:sp>
      <p:pic>
        <p:nvPicPr>
          <p:cNvPr id="5126" name="Picture 6" descr="http://zakona.net.ua/wp-content/uploads/2011/03/mv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4016" y="1628800"/>
            <a:ext cx="2350471" cy="2520280"/>
          </a:xfrm>
          <a:prstGeom prst="rect">
            <a:avLst/>
          </a:prstGeom>
          <a:noFill/>
        </p:spPr>
      </p:pic>
      <p:pic>
        <p:nvPicPr>
          <p:cNvPr id="5128" name="Picture 8" descr="http://aequitas.com.ua/images/secur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149080"/>
            <a:ext cx="1872208" cy="25586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Outsourcing company (FC)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r>
              <a:rPr lang="en-US" dirty="0" smtClean="0"/>
              <a:t>Ticketing was outsourced to a professional agency (double-sided printed tickets with barcode)</a:t>
            </a:r>
          </a:p>
          <a:p>
            <a:pPr marL="109728" indent="0">
              <a:buNone/>
            </a:pPr>
            <a:r>
              <a:rPr lang="en-US" dirty="0" smtClean="0"/>
              <a:t>    2 280 UAH per 1 000 tickets; </a:t>
            </a:r>
          </a:p>
          <a:p>
            <a:pPr marL="109728" indent="0">
              <a:buNone/>
            </a:pPr>
            <a:r>
              <a:rPr lang="en-US" dirty="0" smtClean="0"/>
              <a:t>    20 120 tickets = </a:t>
            </a:r>
            <a:r>
              <a:rPr lang="en-US" b="1" dirty="0" smtClean="0"/>
              <a:t>45 874 UAH </a:t>
            </a:r>
            <a:endParaRPr lang="ru-RU" b="1" dirty="0"/>
          </a:p>
        </p:txBody>
      </p:sp>
      <p:pic>
        <p:nvPicPr>
          <p:cNvPr id="4" name="Picture 4" descr="http://i543.photobucket.com/albums/gg446/SueDeNimes/MuseTicketFront.jpg"/>
          <p:cNvPicPr>
            <a:picLocks noChangeAspect="1" noChangeArrowheads="1"/>
          </p:cNvPicPr>
          <p:nvPr/>
        </p:nvPicPr>
        <p:blipFill>
          <a:blip r:embed="rId2" cstate="print"/>
          <a:srcRect t="36540" b="2953"/>
          <a:stretch>
            <a:fillRect/>
          </a:stretch>
        </p:blipFill>
        <p:spPr bwMode="auto">
          <a:xfrm>
            <a:off x="1835696" y="4365104"/>
            <a:ext cx="5184576" cy="21780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Unexpected costs (VC)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/>
          <a:lstStyle/>
          <a:p>
            <a:r>
              <a:rPr lang="en-US" dirty="0" smtClean="0"/>
              <a:t>Our company left 500 000UAH for unexpected costs (in case of problems with the transport, staff, police, marketing)</a:t>
            </a:r>
            <a:endParaRPr lang="ru-RU" dirty="0"/>
          </a:p>
        </p:txBody>
      </p:sp>
      <p:sp>
        <p:nvSpPr>
          <p:cNvPr id="33794" name="AutoShape 2" descr="data:image/jpeg;base64,/9j/4AAQSkZJRgABAQAAAQABAAD/2wCEAAkGBxQSEhUUEhQVFBUVGBsYFxgYFxoYFxoYGRkWGBoXFhcZHCogHCAlHRcdJDEjJSorLi4uFx8zODMsNygtLisBCgoKDg0OGxAQFCwcHCQtMCwsLCwsNywsLCwvNTUsLCwsLCwsNywsLCwsLCwsLCwsNywsLCwsLCwsLCwsLCwsLP/AABEIAJoBRwMBIgACEQEDEQH/xAAcAAEAAQUBAQAAAAAAAAAAAAAABAECAwUGBwj/xABHEAACAQMCAwcBBAUJBwMFAAABAgMABBESIQUxQQYHEyJRYXGBMkKRoRQjYrHwFTM0UnKCs8HRCBZ0ksLh8TVjoiVDc4OT/8QAFQEBAQAAAAAAAAAAAAAAAAAAAAH/xAAXEQEBAQEAAAAAAAAAAAAAAAAAQQEx/9oADAMBAAIRAxEAPwDxClKUClK6nhkHDrqJInZrK5UY8ViXt5D6uOcZ9xtQctStxx/szcWeDKoMb/YlQh4n/suNvod609ApSlApSlApU68jiMaPFrU40yK241jqjdQR05ioNApSpvEeIGcIXA1ooQsBjUq/ZLftAbZ6gCghUpSgUpSgUrNd2jxELIpQlQwB6qwypHsRWGgUpSgVL4jfNLoBJKxosaAnOFHp6bk1EqqLkgepoKvGRjII1DIyMZHqPUVbW07R8WNzKGwFREWKNRsAiDA299z9a1iIScAEn0AyaClKUoFVJqlKBWx4Hwo3EmkusSKC0kjnCqo5/J9FG5rXVe0pKhc+Ub46Z9fmguu1QOwjYsgJCsRgkdCR0rFSlApSlAq5Gx0yemf9KtpQZJ52c5dix9/8h0rHSlBdFzH8dKrVIuY/jpVaCylKUClKUEyz4nLGNKuSmc6G3Q/3Tt9auuXhkGVUxPncc4z7jqKg1t1uLR4QjRPFMoAEqNqR/UyRncH+yaDWy2zqAWUhW+y2PK2OeluRrFWzg4vNFG0IcPCx+w3mTnnKg7qfjFa1yM7DHtQUpSlBuOC8fMMckEiLNby7tG3RsYEkbDdWH51rLiNQfIdS9Cdj8EVipQKUpQKqB+XP/vVKywXLJqCnAddLDoVPQ/hQYqUpQTOIcQaYRazkxRiIH9hSdI+gOKh0pQKUq+eJkYqwIZTgg8waChjIAJBwc4ONjjng1bUia9do44yfJHq0j3Y5JqPjr0oFZ7O7eIlkOlipXPXB2OPpWRYY/ALlz4usKsYG2jBLOx+cAD5qKqk5wCcbn2+aClKUoMtrbtI6ogyzEAD3O256D3rcdpNEIW0jMTiI6pJEGS0pHmBc8wvLbatLFMVzpOMjBI549KsoFKyQwM+Qis2AWOATgDmTjkKx0ClKz2VnJM4SJGdj0UZPz8UGClXSxlSVYYKkgj0I2NW0ClKUClKUF0XMfx0qtUi5iq0FlKUoFKUoFKUoFKUoFXRMAwJGoAgkZxkZ3GRuM1bSg2nFxbOQ9qHjyPNFIdWD10P1X53rV0q+FgGUsNSggsucZGdxnpkdaC61hDsFLKmc7t9nONgSOWapDpBOsEjBHlIyD0PvW84xZWkgEli7qSCXt5ftJj+pJycfnWktoNbaSypnO75A+DgHFBiq+ZwWJChQeg5D4zVhFd/2U7fWtpaLby8NhuGBYtIxTL5YkFtUbHIBxz+6KDgCMc6Zr6BPFbCThH8ptw22PhjQsTKhwBL4aqH8PYb5xjbNcBxjvIilgkih4XaQGRSuvSjFQdiVAjXfHI9KDz2ldf3UcSjg4lB4kSyiVhCpbnG0jBRIuds9Pgmtp35QovEcRxpHiFCxUBdTMWOpgOZxgZ9qDz5Iy2cAnAJOBnAHMn2qo82os2+M77knI2z/AByroe7q2SXiNvFKC0cjFHXJAYFT5Tgg4yBkda3HfNBDFf8Ag28MUKRRoD4aBdTMC+Wxz2IFBwdbC1M00YtoY2kAYyaUQs5bAXJ0jOAP31Es7ZpZEjQZeRlRR6sxAA/E17d2g4lHwOKKwtJFgcxNLPPoDyM2CFABGCzuDz2VRQePDh8tvNH+kQyR4IbEkTDyqdzpYDIFYuJ3AMshidmRzknGjPXBUeh6VO432uvLvH6RO0mlWUbKvlcqWXyAbHSv4VppImXGoEZGRkYyDyI9qC2lKUFVUk4AyTyA51P4rwo24j1yRs7rqZFbUYxtgORtk+nSoCsRyOKpQTIOJypG0cbFEfZ9OxYejHmR7VDrNaWrysEjUux5Ac6xOpBIPMHB+RQUrYcLkIODMYYz9ornUQTvgDc7dDVnDIIWbNxKY066F1ufYDkPkmo9zo1t4erRny68asdNWNs/FBJ4x+j6wLUS6AMFpMambJ8wA+yPaoNKUClZYLdnICqSTsP/ACan/wAkBP56aOP9kHW34LQauqqMnA3PoK2njWqfZjeY+rnSv4DeqPx2QDEYSIfsKAf+Y70FkPCJsayhVR1bC+2wO9KiGZnYF2Zj7kn99KDDSux/3d4bJ/M8VVfae3kT/wCQyKw3PYZwrPDd2M6qM+Sca8f2GA3oNPwbh8M2oS3K27DGnWjMreuWX7P4VS/4QYy2mWGZV+9G+QfgEA1Y/BZx/wDaY/GG/caiSwMhwysp9wRQWMpHOqUzSgUpSgUpSgUpW0PBG8FZklhfPONZB4qc/tIcHpzGaDV1NteIaY5I3jWRZMEE7OjDkyMPzHI1CIpQKVVlI5gjIyMjp61XVnn7b9aD2Dhpi/3XUXBcRtMQxjwWH64kHDbHBAyPTNeUcRVlfDKoIUAaQACuPK/1G9eqXlow7JxaRn9Z4jY3wpnk3P5ZryPWQCoOQcH8OX7zQbXsZ/6hZf8AEwf4qV7D3ldhoLu7NxNxGC1yirokC58o55aVeefSvI+xEYbiVkBn+kQk/IdSfptW375B/wDV7n/9X+DHQx13YzsNZwX1vLHxa2ndHysSBdTnB2BEp/ca0nffYRJfNMtwskspGuEDeEJHGF1NqP2ueMCuc7tpNPFLM/8AvKPxyP8AOpne9/6vd/Mf+DHQY+6y21cWtAw5SFtx1VHdfzWvRe8TsTDeXsk03E7a2OEURuV1KFUfazIOZJPLkRXnHd7xMR8Vs5JMKA4jJxj7amMM2evm3NdB38cHaK/E+n9XOi+bprQaGU++Ap+tBx/ajhcNrMIoLpLsBQXdFwmrP2QckNtjcHritbf30kza5WLNgKM9FAwFA6ACsAH/AIqroQSCMY6UFtKuBGDsdWRg52x12q2gzG4/V6NCfa1F8ec+2eg9qw0qqnHTNBI4dbyyuI4Fd3bYKgJJ/Cp3HOzU9mqG4CoXzhNamQY6sqny/Wo0XF5kAEchjA5eH5Dv7jf86hs2Tk5JPMnc0FtZltW64Hyf8qw5q5XI5Eig3vCey7zMBqSPbOqVxGuPk5J58gKm8d7LG1jEqT20i430t5s5xpUNu3zgVyhY+p/GqUF7yseZNWUpQKUpQXxcxSkXMUoLKUpQdZB20UY8Th9k2BjKo8bHHuj1D4jx6GZ9X6O0a42VZ2YD1xrBrn6UEy4nRidOoD3Ck/iMVENUpQKUpQKUpQKUpQZ4rR2UuFYopAZgMhc+tX8QgjRsRS+MuBvoKHPUFTUdXIBAJAPMZ2PzV0cDMGIxhRk7gbewJyfpQXi8fynWToGlc74U52Gem9YKuikKsGXYqQQee4ORsdqzXGXJkZkJZt8YG/rpAGB8Cg7LsN3ly8OiMDxLcwEkhGbSVLfaAbSRpPMgjmTWs7accS+KTRwW9qqZjEUZHiHPm1vhVBHTONq579H8hfUmA2nGrzH9oLzI96w0Gx4DfNbzxXKBWMDo+lj9og8vXf25Vn7ScZa/uZbiUKkkhzgHChUUKFXJyThR81qFODyB+apQSuF3zW80c0eNcTq653GVIIyPTasvG+LSXc8k82DJK2piBgDAwAo6AAAfSoUuM+XOPfn78qyJb7ZY6AVLKSDhsbYX5O1BY7FssxJJPP19cn8K9TsO8xDZRRcShS+ViVIxpdQmArOSCGbfmNJ9ya8rkxnykke+3TeqGg6TtZxHh0qqLCzkt21ZdnlLgrg+UISeu+c9K5qqhSeXTf6VSgUqpP0oBnagpSssrMoMZ20tnG3PlzH+tYqBSlKBSlKBSlKCoFZ4YEJw8oUeoUt+6o9KDfcNtuH4Y3E9ySPsiKJd/Xd22rBxtrHSos1uQ2TqadoyCOmAg2Oa1FKC+LmKUi5ilBZSp5u4cHFuvyZHNRDIP6o/P/WgsUZOBuTsBWW7tJIiFljeMkZAdSpIPIgEctuftXQd23FUteJW0suNAYqxP3fEUpr9sFs59Aa63/aFgcXsDkeRoNKn9pXcsPwdfxoPLKUpQKUNe0d68UNvwexhaOP9IKxKpwA6qkYMhB58yoI/aoPLuDdmbu7SSS3geVIhlyMY2GcLk+Zsb6VyfatRXpPc32tuYruCzDhreVmBQgeUlWbUjcwcjly57da2fe92EUa7+yAaPU36Qib6HUlWkAHTUCGHQ78s4DyOqlTgHBweR6H4NUNey983E1fhfDQAB42mUADGAsIBx/8A1FB4/LblVVjjD5xhgTttuBuPrWy7PdmLq+Yi1haXT9o7Ki/LsQAfbOa1cMJdgqjLMQoHqScAfia9h7zL9uE2Vrw6zYxFlLzOh0u2MAnI3876ifZAOVB572o7E3nD1R7qMKrnSrB1YasZxscjao3Z/std3us20LSCMEs2wUYGdOWIBY9AN961tzeySY8SR3xy1MWx8ZNdP3c9tX4ZcZOWt5MCZP3On7S/mMj0IDkTUrhlg9xKkMQy7nCjON+fOvQu9fseigcSsiHtbjDPp5Iz/eHorHp0bbqAJPYDh0XCrQ8XvRl3Gmzi5MxYHzjPLUOvRcnfIoPPOM2pi0RvbtBIgw5bVmQknD6W5DY8tqycA7NXV6xW1geXHMjAQezOxCg+2ax9oOOTXs7z3Danb0+yqjkiDoo/7nJJNeu9yfGHHDb1C21tqkTYDTqR2O/XdM70HA8V7s+JwqXa1LKBk+EyPjH7KsWP0Fcgzk4BJONgPQc8D03rv+63tDd/ylEzXEkiyuI5EeQsXDhsEKxOdJGcjlj0JqJ3yWEcPFJhEAA4WRgMbOygtsOWTv8A3qDjFjJYKuWJIAABJJPIAYyTmuzte6viskeoW+kcwrSIrH+6W2Pzit93J8KjQXPEpwClqraPZgmt25cwuAP7ZriON9q7q5kMrzzBmJJUORGoz5VjUHYAUGumswIyzOgdX0GLzeJtnLctOM7c6h0r0ru47N28drLxXiC64IciKM4xI4wMkHY+YhQDtnOeVBxvCOyt5dDVb200i/1ghCfRzgfnWLjfZ+5syBdQPFq+zqGx9cMNj8ZroePd5l9cNqSd7dQfLHD5EVR9kah5mPrnb2HKonavttdcRghS4ePEJ5KuGdtOPFfpy22wMk7UGiXhE5UMIJirDIYRvpI9QcYIrJDw9irA287SHGkhWwPXK6d67O075OIRxogFuQihQTG2SFAAJw+M7dBXpPbLttNbcOs7mN445bhVY6oy6kmLWVUZ28xG5oPn+44TPGut4JUQc2aNlXfYbkYqHXU9pu8G+v4/CuJB4eQSiKEDEctWNzj05VN7oOzq3vEFEi6ooVMrg8mIICKf7xBx1CmgjcF7t+I3SCSO3IRhlTIyx5HqFY6se+MVz3F+Fy2szwTrokjOGXIOMgEbgkHYg/Wuq7xu2lxc3swSaRIYnMcaI5VcISushTuWIJyfUDpXGSysxLMSzHmSSSfkmg2vBOy15ef0a3kkH9YDCfGtsL+dbjiHdhxSFdTWpYAZPhskh/5VbUfoDXf9x/HZZLO7gdyRbIDFyGkOJSQCBn7S539a8w4L22vraUSx3MrHOWWR2dH9nVjv88/Qig0LoVJDAgg4IIwQRzBHQ1bXs3eXYwcR4ZHxaBAkgC+LgbkFvDZW9Sj8m9M+1eM0CrlA6kj6Z/zq2lBsrS2tyfNOw22/Uk5O232vTP4UrXxcx/HSq0B3B5KB+NWUpQbPgctqpY3cc0gwNAidU366iQfyr2Hg3ErXj1m1kVKT26hoPFfWxCrpDFxgsPut1wQd68LqTw2/kt5UmhcpJGdSsOYP+YPIg7EEigkcat3gmkikhWF0Olkwdj6gk7g8weoOa11e4Wt3YdpIVS4xbX6DAIxk9cpn+cTroO674PU6Bu5G7WTzXFsIgd5CXzp9ShXH01Y96DlO7ns6b6+ijIzEh8SY9BGhBIP9o4X+9UrvT7UC/vmZDmGL9XF6EA+Zx/abf4C10XbPtjb21ubDhhRi66bi5jRUDDfyRaem5332OATkmvLaDsO6FM8XtPlz+EUhrb8I7dPw7il4HzJay3M3ix88ZkYeIgP3gOY+8Nj0Ijdx9sX4tGQNo45HPsChTP4uPxrlu1f9Ou/+Im/xGqjsO8rsOkSi/wCH4kspvMQu4iLf9BP/ACnY9Kv72VK2vCIz9y0H4lYh/wBNYe6XtibaYWc+HtbltBVtwjv5QwB+6xIDDlvnpvt/9oPQs1pGpAKQsNIO6rqAXboNjj4qDgexEYbiNmDy/SIvydTXsfeRY8Ilvl/lC4mjm8JQqrsgTVIQS2gjcluZ6CvD+BX36PcwTb4ilRzjmQrAkfgK9Z79OANcLBxC3HixCPTIy74jyXjk2+752yem1B5x2uj4esqLw5p2QD9Y8uMEkjGhdIOwznPPP46268BYwqanl1ZaTOE09FCkc/eoQHPcbe/7q67sJ2RbikiRohjSM5uJ9RPlPJEUjAbHLn6nlQdh3M3EqW1012yDhgUhvF3UyNgERjqCDhh1JXG+a1ffnbXP6VHI+GtCgFsU/m1GAWX0DHnnqNOOWBD7ye0MUpFlaMsdlZjSijJ8WUbFs9QN8E89zvqrcd1/aOK7hPCeIeeN/wCjs3NTzEYJ5Ec1PyvUCnTjy2SQFUGWyM5z9kZORp/zr1HuakAsuLlgWUQZIBwSPDuMgHpkda4vtl2Rl4dc+DKRoc5jl+6yZxqIG4x1H4Z2Ndh3R/0DjP8Aw5/wrikLiP2Z7Q8J4fEbqCOaW+wQkco8kRYEEqw209M5LEbbZNcBxLiD3M0k07FpJCWJ/a6D2A5Y6ACo0igbZB65Geo5VXxPLp0jnnV97ljHxQe4d20MH+71x+kM0cLvL4roMsF8ikgYO+Bjka5LikHZ5YT4U15K4B0KBpyxwBlniAAzv+NdX3SSQXfC7nh6uwcqxbUBt4q6dSY5qrDP1FePcX4ZNaSNDOmhxkMDvtn7Q9jjYjmKaYwpabSaiQ0ePKF1A7gN5hsuOeeRr1TvAbwez/DIkyEk8Nm6Z/Vs++PVnz9K8lTIHkJ3U6sZG3UHHMV7Z2cjj43wMWepVubUKFz0ZMiN/XSynST0OfakK8i4fbqwkCTiNiMaW2DjPLVyFOJ9n7m3VWmgkRGGVfGUI9Qw2rNddk72OUxNaT6wcYEbMD7qyggj3BxXafoF9wayE0134UjsBFZMBKrrkatak6VwN9gegyCcUHmNeq967Y4Xwdf/AGc/hFD/AK15le3XiyPIyqpdixVAFUZOcKOgr2Xvg4JJPY8PktUaaKFMHQCx0ukWh8L08nP3FIV4nXsX+zso1Xx6hYhn2JlJ/cK8huIGjYq6sjDmrAqwyMjIO/I16d/s/wDFkju5oHIBuEBTPVoyTp+SrMf7tBhksuzeCTdXjtzOFILH6xAb15zeFDI/hBhHqOgOQXC58uogYJxzxW97fdmpLC8kjdSI2ZmhfHlZCcjB9RnBHQiucoPWO4flxH/8K/ulrzj+QbjwjMImMS83GGAxuc4O1em9w1uxi4kwB3jRV25tpmOB77j8RXn/AAPspfXLiOCCYatmJVkjA6l2Ixig9E4U+jsnOT95mAz7zou31zXjter95/E4bOwt+EW7rI0elrhl5ZGWwfQs5LY5jA9a8ooFKUoLouY/jpVapFzH8dKrQWUpSgUpSgqDjcbEcq31pFd3kba7k+Cn2jPcEIDzAAZtz8CtFFGWYKoyWIAHqTsBW74j2Ya2VTcyxRsTjw1YSSj3ZF5fU0GmmjCnAYN7gHH51jq58dM/J/0q2g3fZntXc8P8X9FdUMoAZiisRpzjTqBxz/dWouZ2kdnc6ndizE8yzHJJ+Sax0oKqxBBBwRuCOYPqKkzSzXMpZi800h5nLux/ef8AtUi5soY4kYziSRxnw0Bwg6a3O2fYcq18UrKQykqRyIJBHwRQVnhZGKsMMDgjqD6Gus7L94N7w+IJDKkkeTiGVS6r7g5BUH0Bxz2rlBCxUvpJXO7Y2z6Z9atWPIJ22x1339B1oOv7Rd4Mt2mn9Fs4WzqMkcX6zOCNmYnGcn3qLw3thd2UMltbTr4TjLEIuQzqA2l8ZzjbOem2K5iqg9OhoKYrNEGQLICVIYFDuDkHOVPsRWMSHBXOxOSPccqoWPLOw5e3xQdNc8SvOL3iuxDShdioCqkaDLEAnA6t8sfasfBO1r2lrd20KIRdeVpGzrCYZSAAcbhj8ZNc/FKynKsVOCMgkbHYjboalWdm5jkmCBkiwrE8gZMhfr1+lBisnGoBtOkgjLAkLkfawN81gB6fxtRDgjIyOo9far7l1Z2KLoUkkLnOB0GetBI4TxOW1kWa3kMci5wV54PPIOxB9DXcnvgunULPbWdxjkZIiTn1I1Y/ACvOqUEq/u2kleXSsZlJbTGNCAMfsqo5D2rJw6+ktn1xPJDMpGlkOnA6hv8ATkahsQcbY6E88++KSHc759/X33oOzHerxQgKbrA6kRRaiPnRXM8Q4vNNOZpJXkkzs7nLYBOBg7Ab8uVQQOuNv461Pvoo1jBidXVzyZcSoQNwemDnmOeKCA7ZJJ5k5PT8hXb9ie8u5sFERPiwAHShxqTP9Rj0z907fFcPVXQjmCOu/p60E/jnFZbueS4mYu7nckAbAAKMAYGAAPpURdcZVxqQg5VhkEEbgqw6j2q+wvXhcPGcEeoBB9iDsRU3hnHpIJC4EbgliY3QNEdXMaOn0oOss+969EYjnS3ul9Zo8sfnSQD+FaK97SxXFwZbmzg0ldOiDMGMcmBGcn5rT8Wu0llLxwrApx5EJKg43I1bjJ6VDoOs4J2+urHVHZPpty5ZY5ERyM45tjJO3rVeOd5PEboFXuGRDzWICMfUr5j8E1yVKBSlKBSlKC6LmP46VWqRcx/HSq0FlKUoJ3B+GG4cqJIowBqZ5XCKAPnn8Cs3E7S3hYqkxuDj7SKUTPUebc1q6UFS2+23xVCaUoFKUoFKk8OtPGlSPWkeo41yNpRfdm6VveKz2dsojs8zzKfPcsMJ8Qxnpn7xoOcaIjnt7Hn+FSOFpCZB+kM6xgEnQMsSOSjOwz6mo0jliSxyTuSatoJ83FGZVh1OLdX1CMHlnmc9T81ZxC2ChXXAWTLKuclVBwNR9dqh1c7k4yScDAyc4HoPagtpSlBdI+cbAYGNuvuc9atpSgVmS6cI0YYhGIZlzsSucEj2zWGlBkJXQBg69Ryc7acDAx65zVZJsqq6VGnPmA8zZOfN646VipQS5rZBDHIGOtmYMuDgAYwwPI88fSsdkY/EXxQxjz5tP2seoz1HP6Vku79pFRNlRNwo5aiAGb5OBmrRbqYdesaw+kxnmVIyHHwRg/NBdZ2DzeJ4QLGNS5AG+gc2x7Dc1lNnH+jiXxAWJK6ARqVhuCwPNSOo5EVg4dfSQOJYWKMuwYe4IIOdjkZ2NRiaDLDIRldWlXwG9NjkZ+DUjiXCZoCRKhXGDnmCG3VgRtg9DUKp3D+LywklGzlDGVbzKUP3cHp1HoaCDWaW7dkWNmJRM6QemeeDz+lLm4LkEhQQoXYYzjqff3rOLuMwlGjzICCkgOCB1VxyYenUUEKqqpPIZ+KpV0chUgqcEbgigtpUniF88z65MFiACQoXONskDbNRqBSlKBSlKBSlKC6LmP46VWqRcx/HSq0FlKUoFbBeCyhFlkUxRNnS7+UNj+qOZ+lZ+yCBr62BAIMyZB3H2h0rN23une9mDuzhXIXUxOkbbLnkKCJwngst05WBC2nd2OFRR6sx2UfNYb23SIldYkYEglf5vb+q3NqiidgCoZgrY1KCQDjlkcjVtApSlApSlApSps6gQoQBksc++w50EKlKUFQM0UZOBUy2UeDKcbgrv13NZeCDzSe0T49vigjJZMYmlyAqsE57ljk4A+BUcDNWittwZR4V0cDIiGD1GXUHFBqquKHAPQ8vpVtb/jSAWNgQACfHz7+dedBoKUoKBSlKCZw+/wDDWVSiusqFPN905BV1PqCPzNQ6UoJFxEgRGR8s2daEbqRyIPUEVHpSgUpSgUpWa0HnFBhpV8w8x+TVlAqqtiqUoNtwyyguGCGVbZ8c5MmJm6DUN1z77VH4zwiW1k8OYAEgMpVgyspzhlYbEHFQaA0ClKUF0XMfx0qtUi5j+OlV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6" name="Picture 4" descr="http://www.moneycircle.com/wp-content/uploads/2014/05/unexpected-costs-home-loan-1-1024x4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573016"/>
            <a:ext cx="6425144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Tickets</a:t>
            </a:r>
            <a:endParaRPr lang="ru-RU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848872" cy="50608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64096"/>
          </a:xfrm>
        </p:spPr>
        <p:txBody>
          <a:bodyPr/>
          <a:lstStyle/>
          <a:p>
            <a:pPr algn="ctr"/>
            <a:r>
              <a:rPr lang="en-US" b="1" dirty="0" smtClean="0"/>
              <a:t>Costs and Profit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r>
              <a:rPr lang="en-US" dirty="0" smtClean="0"/>
              <a:t>Variable costs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Total Variable costs – 2 704 609 UAH</a:t>
            </a:r>
          </a:p>
          <a:p>
            <a:endParaRPr lang="en-US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1916832"/>
          <a:ext cx="7992888" cy="3436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016224"/>
                <a:gridCol w="1152128"/>
                <a:gridCol w="1872208"/>
              </a:tblGrid>
              <a:tr h="4188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 cost, UAH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cost</a:t>
                      </a:r>
                      <a:r>
                        <a:rPr lang="en-US" sz="1600" dirty="0" smtClean="0"/>
                        <a:t>, UAH</a:t>
                      </a:r>
                      <a:endParaRPr lang="ru-RU" sz="1600" dirty="0"/>
                    </a:p>
                  </a:txBody>
                  <a:tcPr/>
                </a:tc>
              </a:tr>
              <a:tr h="15721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Marketing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1 157 000</a:t>
                      </a:r>
                      <a:endParaRPr lang="ru-RU" sz="1600" b="1" dirty="0"/>
                    </a:p>
                  </a:txBody>
                  <a:tcPr/>
                </a:tc>
              </a:tr>
              <a:tr h="3259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Billboards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2000*3</a:t>
                      </a:r>
                      <a:r>
                        <a:rPr lang="en-US" sz="1600" baseline="0" dirty="0" smtClean="0"/>
                        <a:t> months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420 000</a:t>
                      </a:r>
                      <a:endParaRPr lang="ru-RU" sz="1600" dirty="0"/>
                    </a:p>
                  </a:txBody>
                  <a:tcPr/>
                </a:tc>
              </a:tr>
              <a:tr h="3035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Advertising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600 000</a:t>
                      </a:r>
                      <a:endParaRPr lang="ru-RU" sz="1600" dirty="0"/>
                    </a:p>
                  </a:txBody>
                  <a:tcPr/>
                </a:tc>
              </a:tr>
              <a:tr h="256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Souvenirs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137 000</a:t>
                      </a:r>
                      <a:endParaRPr lang="ru-RU" sz="1600" dirty="0"/>
                    </a:p>
                  </a:txBody>
                  <a:tcPr/>
                </a:tc>
              </a:tr>
              <a:tr h="13700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Modular coverings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95 000</a:t>
                      </a:r>
                      <a:endParaRPr lang="ru-RU" sz="1600" b="1" dirty="0"/>
                    </a:p>
                  </a:txBody>
                  <a:tcPr/>
                </a:tc>
              </a:tr>
              <a:tr h="16176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Transport for band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803 905</a:t>
                      </a:r>
                      <a:endParaRPr lang="ru-RU" sz="16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Transport for fans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39 000</a:t>
                      </a:r>
                      <a:endParaRPr lang="ru-RU" sz="16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Unexpected costs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500 000</a:t>
                      </a:r>
                      <a:endParaRPr lang="ru-RU" sz="16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Rider-list costs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109 704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93808"/>
          </a:xfrm>
        </p:spPr>
        <p:txBody>
          <a:bodyPr/>
          <a:lstStyle/>
          <a:p>
            <a:r>
              <a:rPr lang="en-US" dirty="0" smtClean="0"/>
              <a:t>Fixed costs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/>
              <a:t>Total fixed costs – 5 557 574 UAH</a:t>
            </a:r>
          </a:p>
          <a:p>
            <a:endParaRPr lang="en-US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1772816"/>
          <a:ext cx="7992888" cy="3771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016224"/>
                <a:gridCol w="1152128"/>
                <a:gridCol w="1872208"/>
              </a:tblGrid>
              <a:tr h="4188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 cost, UAH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cost</a:t>
                      </a:r>
                      <a:r>
                        <a:rPr lang="en-US" sz="1600" dirty="0" smtClean="0"/>
                        <a:t>, UAH</a:t>
                      </a:r>
                      <a:endParaRPr lang="ru-RU" sz="1600" dirty="0"/>
                    </a:p>
                  </a:txBody>
                  <a:tcPr/>
                </a:tc>
              </a:tr>
              <a:tr h="30123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Band price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5 000 000</a:t>
                      </a:r>
                      <a:endParaRPr lang="ru-RU" sz="1600" b="1" dirty="0"/>
                    </a:p>
                  </a:txBody>
                  <a:tcPr/>
                </a:tc>
              </a:tr>
              <a:tr h="30123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Venue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200 000</a:t>
                      </a:r>
                      <a:endParaRPr lang="ru-RU" sz="1600" b="1" dirty="0"/>
                    </a:p>
                  </a:txBody>
                  <a:tcPr/>
                </a:tc>
              </a:tr>
              <a:tr h="3259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Stage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140 000</a:t>
                      </a:r>
                      <a:endParaRPr lang="ru-RU" sz="1600" b="1" dirty="0"/>
                    </a:p>
                  </a:txBody>
                  <a:tcPr/>
                </a:tc>
              </a:tr>
              <a:tr h="3035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 and safety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30 000</a:t>
                      </a:r>
                      <a:endParaRPr lang="ru-RU" sz="1600" b="1" dirty="0"/>
                    </a:p>
                  </a:txBody>
                  <a:tcPr/>
                </a:tc>
              </a:tr>
              <a:tr h="256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Staff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20 000</a:t>
                      </a:r>
                      <a:endParaRPr lang="ru-RU" sz="1600" b="1" dirty="0"/>
                    </a:p>
                  </a:txBody>
                  <a:tcPr/>
                </a:tc>
              </a:tr>
              <a:tr h="13700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Crowd control</a:t>
                      </a:r>
                      <a:r>
                        <a:rPr lang="en-US" sz="1600" b="1" baseline="0" dirty="0" smtClean="0"/>
                        <a:t> barriers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60 900</a:t>
                      </a:r>
                      <a:endParaRPr lang="ru-RU" sz="1600" b="1" dirty="0"/>
                    </a:p>
                  </a:txBody>
                  <a:tcPr/>
                </a:tc>
              </a:tr>
              <a:tr h="1617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Lavatory</a:t>
                      </a:r>
                      <a:r>
                        <a:rPr lang="en-US" sz="1600" baseline="0" dirty="0" smtClean="0"/>
                        <a:t> facilities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8 400</a:t>
                      </a:r>
                      <a:endParaRPr lang="ru-RU" sz="16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Police and Security</a:t>
                      </a:r>
                      <a:r>
                        <a:rPr lang="en-US" sz="1600" baseline="0" dirty="0" smtClean="0"/>
                        <a:t> for fans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32 000</a:t>
                      </a:r>
                      <a:endParaRPr lang="ru-RU" sz="16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Police and Security </a:t>
                      </a:r>
                      <a:r>
                        <a:rPr lang="en-US" sz="1600" baseline="0" dirty="0" smtClean="0"/>
                        <a:t>for band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20 400</a:t>
                      </a:r>
                      <a:endParaRPr lang="ru-RU" sz="16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Tickets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2,</a:t>
                      </a:r>
                      <a:r>
                        <a:rPr lang="en-US" sz="1600" baseline="0" dirty="0" smtClean="0"/>
                        <a:t> 28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20120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45 874 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00811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MUSE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608512"/>
          </a:xfrm>
        </p:spPr>
        <p:txBody>
          <a:bodyPr/>
          <a:lstStyle/>
          <a:p>
            <a:r>
              <a:rPr lang="de-DE" sz="2800" dirty="0" smtClean="0"/>
              <a:t>English rock band </a:t>
            </a:r>
          </a:p>
          <a:p>
            <a:r>
              <a:rPr lang="de-DE" sz="2800" dirty="0" smtClean="0"/>
              <a:t>1994</a:t>
            </a:r>
            <a:endParaRPr lang="de-DE" sz="2800" dirty="0"/>
          </a:p>
          <a:p>
            <a:r>
              <a:rPr lang="de-DE" sz="2800" dirty="0" smtClean="0"/>
              <a:t>Matthew Bellamy</a:t>
            </a:r>
          </a:p>
          <a:p>
            <a:r>
              <a:rPr lang="de-DE" sz="2800" dirty="0" smtClean="0"/>
              <a:t>Christopher </a:t>
            </a:r>
            <a:r>
              <a:rPr lang="de-DE" sz="2800" dirty="0" err="1" smtClean="0"/>
              <a:t>Wolstenholme</a:t>
            </a:r>
            <a:r>
              <a:rPr lang="de-DE" sz="2800" dirty="0" smtClean="0"/>
              <a:t> </a:t>
            </a:r>
          </a:p>
          <a:p>
            <a:r>
              <a:rPr lang="de-DE" sz="2800" dirty="0" smtClean="0"/>
              <a:t>Dominic Howard</a:t>
            </a:r>
          </a:p>
          <a:p>
            <a:r>
              <a:rPr lang="de-DE" sz="2800" dirty="0" smtClean="0"/>
              <a:t>Energetik </a:t>
            </a:r>
            <a:r>
              <a:rPr lang="de-DE" sz="2800" dirty="0" smtClean="0"/>
              <a:t>live </a:t>
            </a:r>
            <a:r>
              <a:rPr lang="de-DE" sz="2800" dirty="0" err="1" smtClean="0"/>
              <a:t>performances</a:t>
            </a:r>
            <a:endParaRPr lang="de-DE" sz="2800" dirty="0" smtClean="0"/>
          </a:p>
          <a:p>
            <a:r>
              <a:rPr lang="de-DE" sz="2800" b="1" dirty="0" smtClean="0"/>
              <a:t>Price: 5 000 000 UAH (FC)</a:t>
            </a:r>
          </a:p>
          <a:p>
            <a:endParaRPr lang="ru-RU" dirty="0"/>
          </a:p>
        </p:txBody>
      </p:sp>
      <p:pic>
        <p:nvPicPr>
          <p:cNvPr id="9218" name="Picture 2" descr="http://muzza.org/wp-content/uploads/2015/03/mu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052736"/>
            <a:ext cx="3816424" cy="2520280"/>
          </a:xfrm>
          <a:prstGeom prst="rect">
            <a:avLst/>
          </a:prstGeom>
          <a:noFill/>
        </p:spPr>
      </p:pic>
      <p:pic>
        <p:nvPicPr>
          <p:cNvPr id="9220" name="Picture 4" descr="http://www.aceshowbiz.com/images/wennpic/muse-performing-live-in-concert-at-hartwall-arena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4968552" cy="2448272"/>
          </a:xfrm>
          <a:prstGeom prst="rect">
            <a:avLst/>
          </a:prstGeom>
          <a:noFill/>
        </p:spPr>
      </p:pic>
      <p:pic>
        <p:nvPicPr>
          <p:cNvPr id="9222" name="Picture 6" descr="http://2r62j11x4zsy3ytak02nzvbk24y.wpengine.netdna-cdn.com/wp-content/uploads/2014/07/mus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17032"/>
            <a:ext cx="3506184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665816"/>
          </a:xfrm>
        </p:spPr>
        <p:txBody>
          <a:bodyPr/>
          <a:lstStyle/>
          <a:p>
            <a:r>
              <a:rPr lang="en-US" b="1" dirty="0" smtClean="0"/>
              <a:t>Total costs: 8 262 183 UAH</a:t>
            </a:r>
          </a:p>
          <a:p>
            <a:r>
              <a:rPr lang="en-US" b="1" dirty="0" smtClean="0"/>
              <a:t>Concert profit -  28 920 000 UAH</a:t>
            </a:r>
          </a:p>
          <a:p>
            <a:pPr>
              <a:buNone/>
            </a:pPr>
            <a:r>
              <a:rPr lang="en-US" dirty="0" smtClean="0"/>
              <a:t>4000 tickets* 1000UAH = 4 000 000 UAH</a:t>
            </a:r>
          </a:p>
          <a:p>
            <a:pPr>
              <a:buNone/>
            </a:pPr>
            <a:r>
              <a:rPr lang="en-US" dirty="0" smtClean="0"/>
              <a:t>4000 tickets*1500 UAH = 6 000 000 UAH</a:t>
            </a:r>
          </a:p>
          <a:p>
            <a:pPr>
              <a:buNone/>
            </a:pPr>
            <a:r>
              <a:rPr lang="en-US" dirty="0" smtClean="0"/>
              <a:t>6000 tickets*2000 UAH = 12 000 000 UAH</a:t>
            </a:r>
          </a:p>
          <a:p>
            <a:pPr>
              <a:buNone/>
            </a:pPr>
            <a:r>
              <a:rPr lang="en-US" dirty="0" smtClean="0"/>
              <a:t>80 tickets*4000 UAH = 320 000 UAH</a:t>
            </a:r>
          </a:p>
          <a:p>
            <a:pPr>
              <a:buNone/>
            </a:pPr>
            <a:r>
              <a:rPr lang="en-US" dirty="0" smtClean="0"/>
              <a:t>3000 tickets*1400 UAH = 4 200 000 UAH</a:t>
            </a:r>
          </a:p>
          <a:p>
            <a:pPr>
              <a:buNone/>
            </a:pPr>
            <a:r>
              <a:rPr lang="en-US" dirty="0" smtClean="0"/>
              <a:t>3000 tickets*800 UAH = 2 400 000 UAH</a:t>
            </a:r>
          </a:p>
          <a:p>
            <a:r>
              <a:rPr lang="en-US" b="1" dirty="0" smtClean="0"/>
              <a:t>Extra-profit: from souvenirs – 97 000 UAH</a:t>
            </a:r>
          </a:p>
          <a:p>
            <a:r>
              <a:rPr lang="en-US" b="1" dirty="0" smtClean="0"/>
              <a:t>Sponsorship bonus: 337 000 UAH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luckyoptions.ru/wp-content/uploads/2014/03/profit_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96952"/>
            <a:ext cx="3384376" cy="345227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836712"/>
            <a:ext cx="6408712" cy="4325112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/>
              <a:t>Total concert profit=</a:t>
            </a:r>
          </a:p>
          <a:p>
            <a:pPr algn="ctr">
              <a:buNone/>
            </a:pPr>
            <a:r>
              <a:rPr lang="en-US" dirty="0" smtClean="0"/>
              <a:t>=28 920 000 UAH - 8 262 183 UAH+ 97 000 UAH+ 337 000 UAH=</a:t>
            </a:r>
          </a:p>
          <a:p>
            <a:pPr algn="ctr">
              <a:buNone/>
            </a:pPr>
            <a:r>
              <a:rPr lang="en-US" sz="4800" b="1" dirty="0" smtClean="0"/>
              <a:t>21 091 817 UAH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Why Muse are one of the best band ever?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5364088" cy="4801720"/>
          </a:xfrm>
        </p:spPr>
        <p:txBody>
          <a:bodyPr/>
          <a:lstStyle/>
          <a:p>
            <a:r>
              <a:rPr lang="en-US" sz="3200" dirty="0" smtClean="0"/>
              <a:t>Non-stop stage action</a:t>
            </a:r>
          </a:p>
          <a:p>
            <a:r>
              <a:rPr lang="en-US" sz="3200" dirty="0" smtClean="0"/>
              <a:t>Great songs that rock</a:t>
            </a:r>
          </a:p>
          <a:p>
            <a:r>
              <a:rPr lang="en-US" sz="3200" dirty="0" smtClean="0"/>
              <a:t>They change the </a:t>
            </a:r>
            <a:r>
              <a:rPr lang="en-US" sz="3200" dirty="0" err="1" smtClean="0"/>
              <a:t>setlist</a:t>
            </a:r>
            <a:r>
              <a:rPr lang="en-US" sz="3200" dirty="0" smtClean="0"/>
              <a:t> up</a:t>
            </a:r>
          </a:p>
          <a:p>
            <a:r>
              <a:rPr lang="en-US" sz="3200" dirty="0" smtClean="0"/>
              <a:t>Ticket prices were not horribly expensive</a:t>
            </a:r>
          </a:p>
          <a:p>
            <a:r>
              <a:rPr lang="en-US" sz="3200" dirty="0" smtClean="0"/>
              <a:t>Great use of covers</a:t>
            </a:r>
          </a:p>
          <a:p>
            <a:r>
              <a:rPr lang="en-US" sz="3200" dirty="0" smtClean="0"/>
              <a:t>Great stage set up</a:t>
            </a:r>
          </a:p>
          <a:p>
            <a:r>
              <a:rPr lang="en-US" sz="3200" dirty="0" smtClean="0"/>
              <a:t>The band is nice to fans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8194" name="Picture 2" descr="http://images.starpulse.com/Photos/Previews/Muse-band-w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585293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Venue – Stadium Meteor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604448" cy="4896544"/>
          </a:xfrm>
        </p:spPr>
        <p:txBody>
          <a:bodyPr>
            <a:normAutofit/>
          </a:bodyPr>
          <a:lstStyle/>
          <a:p>
            <a:r>
              <a:rPr lang="de-DE" sz="3200" b="1" dirty="0" err="1" smtClean="0"/>
              <a:t>Capacity</a:t>
            </a:r>
            <a:r>
              <a:rPr lang="de-DE" sz="3200" b="1" dirty="0" smtClean="0"/>
              <a:t> : </a:t>
            </a:r>
            <a:r>
              <a:rPr lang="en-US" sz="3200" dirty="0" smtClean="0"/>
              <a:t>14000 seats+6000 (fan-zones) +</a:t>
            </a:r>
            <a:r>
              <a:rPr lang="de-DE" sz="3200" dirty="0" smtClean="0"/>
              <a:t>120 </a:t>
            </a:r>
            <a:r>
              <a:rPr lang="de-DE" sz="3200" dirty="0" err="1" smtClean="0"/>
              <a:t>seats</a:t>
            </a:r>
            <a:r>
              <a:rPr lang="de-DE" sz="3200" dirty="0" smtClean="0"/>
              <a:t> (</a:t>
            </a:r>
            <a:r>
              <a:rPr lang="de-DE" sz="3200" dirty="0" err="1" smtClean="0"/>
              <a:t>for</a:t>
            </a:r>
            <a:r>
              <a:rPr lang="de-DE" sz="3200" dirty="0" smtClean="0"/>
              <a:t> VIP)</a:t>
            </a:r>
          </a:p>
          <a:p>
            <a:r>
              <a:rPr lang="de-DE" sz="3200" b="1" dirty="0" smtClean="0"/>
              <a:t>Total: </a:t>
            </a:r>
            <a:r>
              <a:rPr lang="de-DE" sz="3200" dirty="0" smtClean="0"/>
              <a:t>20120</a:t>
            </a:r>
          </a:p>
          <a:p>
            <a:r>
              <a:rPr lang="de-DE" sz="3200" dirty="0" err="1" smtClean="0"/>
              <a:t>Regularly</a:t>
            </a:r>
            <a:r>
              <a:rPr lang="de-DE" sz="3200" dirty="0" smtClean="0"/>
              <a:t> </a:t>
            </a:r>
            <a:r>
              <a:rPr lang="de-DE" sz="3200" dirty="0" err="1" smtClean="0"/>
              <a:t>used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endParaRPr lang="de-DE" sz="3200" dirty="0" smtClean="0"/>
          </a:p>
          <a:p>
            <a:pPr>
              <a:buNone/>
            </a:pPr>
            <a:r>
              <a:rPr lang="de-DE" sz="3200" dirty="0" smtClean="0"/>
              <a:t>   </a:t>
            </a:r>
            <a:r>
              <a:rPr lang="de-DE" sz="3200" dirty="0" err="1" smtClean="0"/>
              <a:t>concerts</a:t>
            </a:r>
            <a:r>
              <a:rPr lang="de-DE" sz="3200" dirty="0" smtClean="0"/>
              <a:t> </a:t>
            </a:r>
          </a:p>
          <a:p>
            <a:r>
              <a:rPr lang="de-DE" sz="3200" dirty="0" err="1" smtClean="0"/>
              <a:t>Convenient</a:t>
            </a:r>
            <a:r>
              <a:rPr lang="de-DE" sz="3200" dirty="0" smtClean="0"/>
              <a:t> </a:t>
            </a:r>
            <a:r>
              <a:rPr lang="de-DE" sz="3200" dirty="0" err="1" smtClean="0"/>
              <a:t>location</a:t>
            </a:r>
            <a:endParaRPr lang="de-DE" sz="3200" dirty="0" smtClean="0"/>
          </a:p>
          <a:p>
            <a:r>
              <a:rPr lang="de-DE" sz="3200" dirty="0" err="1" smtClean="0"/>
              <a:t>Liked</a:t>
            </a:r>
            <a:r>
              <a:rPr lang="de-DE" sz="3200" dirty="0" smtClean="0"/>
              <a:t> </a:t>
            </a:r>
            <a:r>
              <a:rPr lang="de-DE" sz="3200" dirty="0" err="1" smtClean="0"/>
              <a:t>by</a:t>
            </a:r>
            <a:r>
              <a:rPr lang="de-DE" sz="3200" dirty="0" smtClean="0"/>
              <a:t> </a:t>
            </a:r>
            <a:r>
              <a:rPr lang="de-DE" sz="3200" dirty="0" err="1" smtClean="0"/>
              <a:t>bands</a:t>
            </a:r>
            <a:endParaRPr lang="de-DE" sz="3200" dirty="0" smtClean="0"/>
          </a:p>
          <a:p>
            <a:r>
              <a:rPr lang="de-DE" sz="3200" b="1" dirty="0" smtClean="0"/>
              <a:t>Price: </a:t>
            </a:r>
            <a:r>
              <a:rPr lang="de-DE" sz="3200" dirty="0" smtClean="0"/>
              <a:t>200 000 UAH</a:t>
            </a:r>
          </a:p>
          <a:p>
            <a:pPr>
              <a:buNone/>
            </a:pPr>
            <a:r>
              <a:rPr lang="en-US" dirty="0" smtClean="0"/>
              <a:t>  (FC)</a:t>
            </a:r>
            <a:endParaRPr lang="ru-RU" dirty="0"/>
          </a:p>
        </p:txBody>
      </p:sp>
      <p:pic>
        <p:nvPicPr>
          <p:cNvPr id="7170" name="Picture 2" descr="http://fstadium.com/images/europe/ukraine/Meteor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477" y="2204864"/>
            <a:ext cx="4525011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Marketing</a:t>
            </a:r>
            <a:r>
              <a:rPr lang="ru-RU" b="1" dirty="0" smtClean="0"/>
              <a:t> </a:t>
            </a:r>
            <a:r>
              <a:rPr lang="ru-RU" b="1" dirty="0" smtClean="0"/>
              <a:t>(</a:t>
            </a:r>
            <a:r>
              <a:rPr lang="en-US" b="1" dirty="0" smtClean="0"/>
              <a:t>VC)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868144" cy="551723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70 Billboards </a:t>
            </a:r>
            <a:r>
              <a:rPr lang="en-US" dirty="0" smtClean="0"/>
              <a:t>– 2000 UAH per each a month – 3 months – 10 000 UAH – </a:t>
            </a:r>
            <a:r>
              <a:rPr lang="en-US" b="1" dirty="0" smtClean="0"/>
              <a:t>420 000 UAH</a:t>
            </a:r>
          </a:p>
          <a:p>
            <a:r>
              <a:rPr lang="en-US" dirty="0" smtClean="0"/>
              <a:t>TV advertising (1+1 channel) –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500 000 UAH</a:t>
            </a:r>
          </a:p>
          <a:p>
            <a:r>
              <a:rPr lang="en-US" dirty="0" smtClean="0"/>
              <a:t>Radio advertising (Hit Fm, </a:t>
            </a:r>
            <a:r>
              <a:rPr lang="en-US" dirty="0" err="1" smtClean="0"/>
              <a:t>Europa</a:t>
            </a:r>
            <a:r>
              <a:rPr lang="en-US" dirty="0" smtClean="0"/>
              <a:t> plus) – </a:t>
            </a:r>
            <a:r>
              <a:rPr lang="en-US" b="1" dirty="0" smtClean="0"/>
              <a:t>50 00o UAH</a:t>
            </a:r>
          </a:p>
          <a:p>
            <a:r>
              <a:rPr lang="en-US" dirty="0" smtClean="0"/>
              <a:t>Internet-advertising – </a:t>
            </a:r>
            <a:r>
              <a:rPr lang="en-US" b="1" dirty="0" smtClean="0"/>
              <a:t>50 </a:t>
            </a:r>
            <a:r>
              <a:rPr lang="ru-RU" b="1" dirty="0" smtClean="0"/>
              <a:t>000</a:t>
            </a:r>
            <a:r>
              <a:rPr lang="en-US" b="1" dirty="0" smtClean="0"/>
              <a:t> </a:t>
            </a:r>
            <a:r>
              <a:rPr lang="en-US" b="1" dirty="0" smtClean="0"/>
              <a:t>UAH</a:t>
            </a:r>
            <a:endParaRPr lang="ru-RU" b="1" dirty="0" smtClean="0"/>
          </a:p>
          <a:p>
            <a:r>
              <a:rPr lang="en-US" b="1" dirty="0" smtClean="0"/>
              <a:t>Souvenirs</a:t>
            </a:r>
          </a:p>
          <a:p>
            <a:pPr>
              <a:buFontTx/>
              <a:buChar char="-"/>
            </a:pPr>
            <a:r>
              <a:rPr lang="en-US" i="1" dirty="0" smtClean="0"/>
              <a:t>1000 Posters </a:t>
            </a:r>
            <a:r>
              <a:rPr lang="en-US" dirty="0" smtClean="0"/>
              <a:t>– </a:t>
            </a:r>
            <a:r>
              <a:rPr lang="en-US" i="1" dirty="0" smtClean="0"/>
              <a:t>5 UAH per each </a:t>
            </a:r>
            <a:r>
              <a:rPr lang="en-US" dirty="0" smtClean="0"/>
              <a:t>(cost). </a:t>
            </a:r>
          </a:p>
          <a:p>
            <a:pPr>
              <a:buNone/>
            </a:pPr>
            <a:r>
              <a:rPr lang="en-US" dirty="0" smtClean="0"/>
              <a:t>   Price – 10 UAH</a:t>
            </a:r>
          </a:p>
          <a:p>
            <a:pPr>
              <a:buFontTx/>
              <a:buChar char="-"/>
            </a:pPr>
            <a:r>
              <a:rPr lang="en-US" i="1" dirty="0" smtClean="0"/>
              <a:t>1000 T-shirts </a:t>
            </a:r>
            <a:r>
              <a:rPr lang="en-US" dirty="0" smtClean="0"/>
              <a:t>– </a:t>
            </a:r>
            <a:r>
              <a:rPr lang="en-US" i="1" dirty="0" smtClean="0"/>
              <a:t>120 UAH. </a:t>
            </a:r>
          </a:p>
          <a:p>
            <a:pPr>
              <a:buNone/>
            </a:pPr>
            <a:r>
              <a:rPr lang="en-US" dirty="0" smtClean="0"/>
              <a:t>   Price – 200 UAH.</a:t>
            </a:r>
          </a:p>
          <a:p>
            <a:pPr>
              <a:buFontTx/>
              <a:buChar char="-"/>
            </a:pPr>
            <a:r>
              <a:rPr lang="en-US" i="1" dirty="0" smtClean="0"/>
              <a:t>3000 Badges – 4 UAH. </a:t>
            </a:r>
          </a:p>
          <a:p>
            <a:pPr>
              <a:buNone/>
            </a:pPr>
            <a:r>
              <a:rPr lang="en-US" dirty="0" smtClean="0"/>
              <a:t>   Price – 8 UAH.</a:t>
            </a:r>
          </a:p>
        </p:txBody>
      </p:sp>
      <p:pic>
        <p:nvPicPr>
          <p:cNvPr id="13314" name="Picture 2" descr="http://i483.photobucket.com/albums/rr192/ashalkutcher/m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764704"/>
            <a:ext cx="2767134" cy="4248472"/>
          </a:xfrm>
          <a:prstGeom prst="rect">
            <a:avLst/>
          </a:prstGeom>
          <a:noFill/>
        </p:spPr>
      </p:pic>
      <p:pic>
        <p:nvPicPr>
          <p:cNvPr id="13316" name="Picture 4" descr="http://i543.photobucket.com/albums/gg446/SueDeNimes/MuseTicketFront.jpg"/>
          <p:cNvPicPr>
            <a:picLocks noChangeAspect="1" noChangeArrowheads="1"/>
          </p:cNvPicPr>
          <p:nvPr/>
        </p:nvPicPr>
        <p:blipFill>
          <a:blip r:embed="rId3" cstate="print"/>
          <a:srcRect t="36540" b="2953"/>
          <a:stretch>
            <a:fillRect/>
          </a:stretch>
        </p:blipFill>
        <p:spPr bwMode="auto">
          <a:xfrm>
            <a:off x="6012160" y="5301208"/>
            <a:ext cx="2910327" cy="1222655"/>
          </a:xfrm>
          <a:prstGeom prst="rect">
            <a:avLst/>
          </a:prstGeom>
          <a:noFill/>
        </p:spPr>
      </p:pic>
      <p:pic>
        <p:nvPicPr>
          <p:cNvPr id="13318" name="Picture 6" descr="https://fbcdn-profile-a.akamaihd.net/hprofile-ak-prn2/v/t1.0-1/c41.41.510.510/s160x160/1010230_485514328192860_1275635501_n.jpg?oh=d5758173938c3e0d269b936a25dcffe9&amp;oe=56068A9C&amp;__gda__=1442105479_8b26613fd5cccb91ba4af40a4c90ae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013176"/>
            <a:ext cx="1524000" cy="1524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066800"/>
          </a:xfrm>
        </p:spPr>
        <p:txBody>
          <a:bodyPr/>
          <a:lstStyle/>
          <a:p>
            <a:pPr algn="ctr"/>
            <a:r>
              <a:rPr lang="en-US" b="1" dirty="0" smtClean="0"/>
              <a:t>Stage, Power and Lightning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45736"/>
          </a:xfrm>
        </p:spPr>
        <p:txBody>
          <a:bodyPr/>
          <a:lstStyle/>
          <a:p>
            <a:r>
              <a:rPr lang="en-US" dirty="0" smtClean="0"/>
              <a:t>Mounting the</a:t>
            </a:r>
            <a:r>
              <a:rPr lang="en-US" b="1" dirty="0" smtClean="0"/>
              <a:t> stage </a:t>
            </a:r>
            <a:r>
              <a:rPr lang="en-US" dirty="0" smtClean="0"/>
              <a:t>- 140 000 UAH </a:t>
            </a:r>
            <a:r>
              <a:rPr lang="ru-RU" dirty="0" smtClean="0"/>
              <a:t>(</a:t>
            </a:r>
            <a:r>
              <a:rPr lang="de-DE" dirty="0" smtClean="0"/>
              <a:t>FC)</a:t>
            </a:r>
            <a:endParaRPr lang="en-US" dirty="0" smtClean="0"/>
          </a:p>
          <a:p>
            <a:r>
              <a:rPr lang="en-US" dirty="0" smtClean="0"/>
              <a:t>Rental of </a:t>
            </a:r>
            <a:r>
              <a:rPr lang="en-US" b="1" dirty="0" smtClean="0"/>
              <a:t>modular coverings </a:t>
            </a:r>
            <a:r>
              <a:rPr lang="en-US" dirty="0" smtClean="0"/>
              <a:t>for natural grass "</a:t>
            </a:r>
            <a:r>
              <a:rPr lang="en-US" dirty="0" err="1" smtClean="0"/>
              <a:t>Terralife</a:t>
            </a:r>
            <a:r>
              <a:rPr lang="en-US" dirty="0" smtClean="0"/>
              <a:t>“ – 95 000 UAH (VC)</a:t>
            </a:r>
            <a:br>
              <a:rPr lang="en-US" dirty="0" smtClean="0"/>
            </a:br>
            <a:r>
              <a:rPr lang="en-US" dirty="0" smtClean="0"/>
              <a:t>The band brings other equipments, including </a:t>
            </a:r>
            <a:r>
              <a:rPr lang="en-US" b="1" dirty="0" smtClean="0"/>
              <a:t>lighting</a:t>
            </a:r>
            <a:endParaRPr lang="ru-RU" b="1" dirty="0" smtClean="0"/>
          </a:p>
          <a:p>
            <a:endParaRPr lang="ru-RU" dirty="0" smtClean="0"/>
          </a:p>
        </p:txBody>
      </p:sp>
      <p:pic>
        <p:nvPicPr>
          <p:cNvPr id="12290" name="Picture 2" descr="http://farm2.static.flickr.com/1284/567998155_8bf529e09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645024"/>
            <a:ext cx="3601279" cy="2880320"/>
          </a:xfrm>
          <a:prstGeom prst="rect">
            <a:avLst/>
          </a:prstGeom>
          <a:noFill/>
        </p:spPr>
      </p:pic>
      <p:pic>
        <p:nvPicPr>
          <p:cNvPr id="12292" name="Picture 4" descr="http://commondatastorage.googleapis.com/static.panoramio.com/photos/original/40662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3672408" cy="27543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Health and Safety (FC)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65770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10 paramedical teams </a:t>
            </a:r>
            <a:r>
              <a:rPr lang="en-US" sz="3200" dirty="0" smtClean="0"/>
              <a:t>(consist of 6 professionals)</a:t>
            </a:r>
          </a:p>
          <a:p>
            <a:pPr algn="ctr">
              <a:buNone/>
            </a:pPr>
            <a:r>
              <a:rPr lang="en-US" sz="3200" dirty="0" smtClean="0"/>
              <a:t>  3000 UAH*10 </a:t>
            </a:r>
            <a:r>
              <a:rPr lang="en-US" sz="3200" b="1" dirty="0" smtClean="0"/>
              <a:t>= 30 000 UAH</a:t>
            </a:r>
            <a:endParaRPr lang="ru-RU" sz="3200" b="1" dirty="0"/>
          </a:p>
        </p:txBody>
      </p:sp>
      <p:pic>
        <p:nvPicPr>
          <p:cNvPr id="11266" name="Picture 2" descr="http://sdgroup.in/images/medical%20college/nursing%20courses%20sda%20medical%20colle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17032"/>
            <a:ext cx="5524500" cy="24955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36104"/>
          </a:xfrm>
        </p:spPr>
        <p:txBody>
          <a:bodyPr/>
          <a:lstStyle/>
          <a:p>
            <a:pPr algn="ctr"/>
            <a:r>
              <a:rPr lang="en-US" b="1" dirty="0" smtClean="0"/>
              <a:t>Transport (VC)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940152" cy="551723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For Muse:</a:t>
            </a:r>
          </a:p>
          <a:p>
            <a:pPr>
              <a:buNone/>
            </a:pPr>
            <a:r>
              <a:rPr lang="en-US" sz="2400" i="1" dirty="0" smtClean="0"/>
              <a:t>   Airline tickets</a:t>
            </a:r>
          </a:p>
          <a:p>
            <a:pPr>
              <a:buNone/>
            </a:pPr>
            <a:r>
              <a:rPr lang="en-US" sz="2400" dirty="0" smtClean="0"/>
              <a:t>   London-Dnepropetrovsk-London:</a:t>
            </a:r>
          </a:p>
          <a:p>
            <a:pPr>
              <a:buFontTx/>
              <a:buChar char="-"/>
            </a:pPr>
            <a:r>
              <a:rPr lang="en-US" sz="2400" dirty="0" smtClean="0"/>
              <a:t>9 first class seats - </a:t>
            </a:r>
            <a:r>
              <a:rPr lang="en-US" sz="2400" b="1" dirty="0" smtClean="0"/>
              <a:t>330 229 UAH</a:t>
            </a:r>
          </a:p>
          <a:p>
            <a:pPr>
              <a:buFontTx/>
              <a:buChar char="-"/>
            </a:pPr>
            <a:r>
              <a:rPr lang="en-US" sz="2400" dirty="0" smtClean="0"/>
              <a:t>10 economy class seats - </a:t>
            </a:r>
            <a:r>
              <a:rPr lang="en-US" sz="2400" b="1" dirty="0" smtClean="0"/>
              <a:t>173 676 UAH</a:t>
            </a:r>
          </a:p>
          <a:p>
            <a:pPr>
              <a:buNone/>
            </a:pPr>
            <a:r>
              <a:rPr lang="en-US" sz="2400" i="1" dirty="0" smtClean="0"/>
              <a:t>   Rental of Mercedes-Benz car </a:t>
            </a:r>
            <a:r>
              <a:rPr lang="en-US" sz="2400" dirty="0" smtClean="0"/>
              <a:t>(2 days) –    </a:t>
            </a:r>
            <a:r>
              <a:rPr lang="en-US" sz="2400" b="1" dirty="0" smtClean="0"/>
              <a:t>120 000 UAH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Rental of three Mercedes Sprinter minibuses </a:t>
            </a:r>
            <a:r>
              <a:rPr lang="en-US" sz="2400" dirty="0" smtClean="0"/>
              <a:t>(2 days) - </a:t>
            </a:r>
            <a:r>
              <a:rPr lang="en-US" sz="2400" b="1" dirty="0" smtClean="0"/>
              <a:t>180 000 UAH</a:t>
            </a:r>
          </a:p>
          <a:p>
            <a:r>
              <a:rPr lang="en-US" sz="2400" b="1" dirty="0" smtClean="0"/>
              <a:t>For fans:</a:t>
            </a:r>
          </a:p>
          <a:p>
            <a:pPr>
              <a:buNone/>
            </a:pPr>
            <a:r>
              <a:rPr lang="en-US" sz="2400" i="1" dirty="0" smtClean="0"/>
              <a:t>   Rental of thirteen Mercedes Sprinter minibuses </a:t>
            </a:r>
            <a:r>
              <a:rPr lang="en-US" sz="2400" dirty="0" smtClean="0"/>
              <a:t>(4 hours)- </a:t>
            </a:r>
            <a:r>
              <a:rPr lang="en-US" sz="2400" b="1" dirty="0" smtClean="0"/>
              <a:t>39 000 UAH</a:t>
            </a:r>
            <a:endParaRPr lang="ru-RU" sz="2400" b="1" dirty="0"/>
          </a:p>
        </p:txBody>
      </p:sp>
      <p:pic>
        <p:nvPicPr>
          <p:cNvPr id="10242" name="Picture 2" descr="http://ersgarage.com.ua/wp-content/uploads/2014/06/mercedes-benz-cls-clas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903" y="1124744"/>
            <a:ext cx="3172585" cy="1944216"/>
          </a:xfrm>
          <a:prstGeom prst="rect">
            <a:avLst/>
          </a:prstGeom>
          <a:noFill/>
        </p:spPr>
      </p:pic>
      <p:pic>
        <p:nvPicPr>
          <p:cNvPr id="10244" name="Picture 4" descr="http://www.atlasconversions.co.uk/images/mercedes-sprinte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73015"/>
            <a:ext cx="3384376" cy="25824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625136" cy="1152128"/>
          </a:xfrm>
        </p:spPr>
        <p:txBody>
          <a:bodyPr/>
          <a:lstStyle/>
          <a:p>
            <a:pPr algn="ctr"/>
            <a:r>
              <a:rPr lang="en-US" b="1" dirty="0" smtClean="0"/>
              <a:t>Rider-list costs(VC)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6084168" cy="5040560"/>
          </a:xfrm>
        </p:spPr>
        <p:txBody>
          <a:bodyPr>
            <a:normAutofit/>
          </a:bodyPr>
          <a:lstStyle/>
          <a:p>
            <a:r>
              <a:rPr lang="en-US" b="1" dirty="0" smtClean="0"/>
              <a:t>Hotel </a:t>
            </a:r>
            <a:r>
              <a:rPr lang="en-US" dirty="0" smtClean="0"/>
              <a:t>- </a:t>
            </a:r>
            <a:r>
              <a:rPr lang="de-DE" i="1" dirty="0" smtClean="0"/>
              <a:t>Grand Hotel </a:t>
            </a:r>
            <a:r>
              <a:rPr lang="en-US" i="1" dirty="0" smtClean="0"/>
              <a:t>Ukraine– 4* </a:t>
            </a:r>
          </a:p>
          <a:p>
            <a:pPr>
              <a:buNone/>
            </a:pPr>
            <a:r>
              <a:rPr lang="de-DE" i="1" dirty="0" smtClean="0"/>
              <a:t>1 </a:t>
            </a:r>
            <a:r>
              <a:rPr lang="de-DE" i="1" dirty="0" err="1" smtClean="0"/>
              <a:t>Presidential</a:t>
            </a:r>
            <a:r>
              <a:rPr lang="de-DE" i="1" dirty="0" smtClean="0"/>
              <a:t> Suite – </a:t>
            </a:r>
            <a:r>
              <a:rPr lang="de-DE" b="1" dirty="0" smtClean="0"/>
              <a:t>12 816 UAH</a:t>
            </a:r>
          </a:p>
          <a:p>
            <a:pPr>
              <a:buNone/>
            </a:pPr>
            <a:r>
              <a:rPr lang="de-DE" i="1" dirty="0" smtClean="0"/>
              <a:t>5 Superior </a:t>
            </a:r>
            <a:r>
              <a:rPr lang="de-DE" i="1" dirty="0" err="1" smtClean="0"/>
              <a:t>Suites</a:t>
            </a:r>
            <a:r>
              <a:rPr lang="de-DE" i="1" dirty="0" smtClean="0"/>
              <a:t> – </a:t>
            </a:r>
            <a:r>
              <a:rPr lang="de-DE" b="1" dirty="0" smtClean="0"/>
              <a:t>32 000 UAH</a:t>
            </a:r>
            <a:endParaRPr lang="en-US" b="1" dirty="0" smtClean="0"/>
          </a:p>
          <a:p>
            <a:pPr>
              <a:buNone/>
            </a:pPr>
            <a:r>
              <a:rPr lang="de-DE" i="1" dirty="0" smtClean="0"/>
              <a:t>7 Junior </a:t>
            </a:r>
            <a:r>
              <a:rPr lang="de-DE" i="1" dirty="0" err="1" smtClean="0"/>
              <a:t>Suites</a:t>
            </a:r>
            <a:r>
              <a:rPr lang="de-DE" i="1" dirty="0" smtClean="0"/>
              <a:t> – </a:t>
            </a:r>
            <a:r>
              <a:rPr lang="de-DE" b="1" dirty="0" smtClean="0"/>
              <a:t>24 888 UAH</a:t>
            </a:r>
          </a:p>
          <a:p>
            <a:r>
              <a:rPr lang="en-US" b="1" dirty="0" smtClean="0"/>
              <a:t>Meals</a:t>
            </a:r>
          </a:p>
          <a:p>
            <a:pPr>
              <a:buNone/>
            </a:pPr>
            <a:r>
              <a:rPr lang="en-US" dirty="0" smtClean="0"/>
              <a:t>20 000 UAH a day for 19 persons </a:t>
            </a:r>
          </a:p>
          <a:p>
            <a:pPr>
              <a:buNone/>
            </a:pPr>
            <a:r>
              <a:rPr lang="en-US" dirty="0" smtClean="0"/>
              <a:t>Total: </a:t>
            </a:r>
            <a:r>
              <a:rPr lang="en-US" b="1" dirty="0" smtClean="0"/>
              <a:t>40 000 UAH</a:t>
            </a:r>
          </a:p>
          <a:p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1746" name="Picture 2" descr="http://q-ec.bstatic.com/images/hotel/840x460/135/13569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8199" y="1268760"/>
            <a:ext cx="3035801" cy="1800200"/>
          </a:xfrm>
          <a:prstGeom prst="rect">
            <a:avLst/>
          </a:prstGeom>
          <a:noFill/>
        </p:spPr>
      </p:pic>
      <p:pic>
        <p:nvPicPr>
          <p:cNvPr id="31748" name="Picture 4" descr="http://q-ec.bstatic.com/images/hotel/840x460/135/13569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97152"/>
            <a:ext cx="3096344" cy="1872208"/>
          </a:xfrm>
          <a:prstGeom prst="rect">
            <a:avLst/>
          </a:prstGeom>
          <a:noFill/>
        </p:spPr>
      </p:pic>
      <p:pic>
        <p:nvPicPr>
          <p:cNvPr id="31750" name="Picture 6" descr="http://r-ec.bstatic.com/images/hotel/840x460/135/13568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688" y="4797152"/>
            <a:ext cx="2628800" cy="1872208"/>
          </a:xfrm>
          <a:prstGeom prst="rect">
            <a:avLst/>
          </a:prstGeom>
          <a:noFill/>
        </p:spPr>
      </p:pic>
      <p:pic>
        <p:nvPicPr>
          <p:cNvPr id="31752" name="Picture 8" descr="http://r-ec.bstatic.com/images/hotel/840x460/132/132578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797152"/>
            <a:ext cx="2892842" cy="1872208"/>
          </a:xfrm>
          <a:prstGeom prst="rect">
            <a:avLst/>
          </a:prstGeom>
          <a:noFill/>
        </p:spPr>
      </p:pic>
      <p:pic>
        <p:nvPicPr>
          <p:cNvPr id="31754" name="Picture 10" descr="http://r-ec.bstatic.com/images/hotel/840x460/135/135687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212976"/>
            <a:ext cx="2930412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977</TotalTime>
  <Words>917</Words>
  <Application>Microsoft Office PowerPoint</Application>
  <PresentationFormat>Экран (4:3)</PresentationFormat>
  <Paragraphs>219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Organization of  Concert</vt:lpstr>
      <vt:lpstr>MUSE</vt:lpstr>
      <vt:lpstr>Why Muse are one of the best band ever? </vt:lpstr>
      <vt:lpstr>Venue – Stadium Meteor</vt:lpstr>
      <vt:lpstr>Marketing (VC)</vt:lpstr>
      <vt:lpstr>Stage, Power and Lightning</vt:lpstr>
      <vt:lpstr>Health and Safety (FC)</vt:lpstr>
      <vt:lpstr>Transport (VC)</vt:lpstr>
      <vt:lpstr>Rider-list costs(VC)</vt:lpstr>
      <vt:lpstr>Staff (FC)</vt:lpstr>
      <vt:lpstr>Sponsorship</vt:lpstr>
      <vt:lpstr>License (FC) and Crowd Control (FC)</vt:lpstr>
      <vt:lpstr>Lavatory Facilities (FC)</vt:lpstr>
      <vt:lpstr>Police (FC) and Security (FC)</vt:lpstr>
      <vt:lpstr>Outsourcing company (FC)</vt:lpstr>
      <vt:lpstr>Unexpected costs (VC)</vt:lpstr>
      <vt:lpstr>Tickets</vt:lpstr>
      <vt:lpstr>Costs and Profit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of Concert</dc:title>
  <dc:creator>User</dc:creator>
  <cp:lastModifiedBy>User</cp:lastModifiedBy>
  <cp:revision>95</cp:revision>
  <dcterms:created xsi:type="dcterms:W3CDTF">2015-06-02T08:51:43Z</dcterms:created>
  <dcterms:modified xsi:type="dcterms:W3CDTF">2015-06-04T10:18:47Z</dcterms:modified>
</cp:coreProperties>
</file>